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handoutMasterIdLst>
    <p:handoutMasterId r:id="rId21"/>
  </p:handoutMasterIdLst>
  <p:sldIdLst>
    <p:sldId id="256" r:id="rId2"/>
    <p:sldId id="282" r:id="rId3"/>
    <p:sldId id="266" r:id="rId4"/>
    <p:sldId id="267" r:id="rId5"/>
    <p:sldId id="281" r:id="rId6"/>
    <p:sldId id="265" r:id="rId7"/>
    <p:sldId id="260" r:id="rId8"/>
    <p:sldId id="268" r:id="rId9"/>
    <p:sldId id="270" r:id="rId10"/>
    <p:sldId id="272" r:id="rId11"/>
    <p:sldId id="271" r:id="rId12"/>
    <p:sldId id="274" r:id="rId13"/>
    <p:sldId id="275" r:id="rId14"/>
    <p:sldId id="276" r:id="rId15"/>
    <p:sldId id="277" r:id="rId16"/>
    <p:sldId id="278" r:id="rId17"/>
    <p:sldId id="279" r:id="rId18"/>
    <p:sldId id="258" r:id="rId19"/>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7" d="100"/>
          <a:sy n="107" d="100"/>
        </p:scale>
        <p:origin x="-1734" y="-1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Global Temperature </a:t>
            </a:r>
            <a:r>
              <a:rPr lang="en-US" dirty="0" smtClean="0"/>
              <a:t>anomalies 2016,</a:t>
            </a:r>
            <a:r>
              <a:rPr lang="en-US" baseline="0" dirty="0" smtClean="0"/>
              <a:t> </a:t>
            </a:r>
            <a:r>
              <a:rPr lang="en-US" baseline="0" dirty="0"/>
              <a:t>r</a:t>
            </a:r>
            <a:r>
              <a:rPr lang="en-US" dirty="0"/>
              <a:t>eference period: 1961-1990</a:t>
            </a:r>
          </a:p>
        </c:rich>
      </c:tx>
      <c:layout>
        <c:manualLayout>
          <c:xMode val="edge"/>
          <c:yMode val="edge"/>
          <c:x val="0.25342105979769286"/>
          <c:y val="0.19890598575457258"/>
        </c:manualLayout>
      </c:layout>
      <c:overlay val="0"/>
    </c:title>
    <c:autoTitleDeleted val="0"/>
    <c:plotArea>
      <c:layout>
        <c:manualLayout>
          <c:layoutTarget val="inner"/>
          <c:xMode val="edge"/>
          <c:yMode val="edge"/>
          <c:x val="0.1866344919175606"/>
          <c:y val="0.24450860250116185"/>
          <c:w val="0.65814580440014836"/>
          <c:h val="0.47290895253393173"/>
        </c:manualLayout>
      </c:layout>
      <c:barChart>
        <c:barDir val="col"/>
        <c:grouping val="clustered"/>
        <c:varyColors val="0"/>
        <c:ser>
          <c:idx val="0"/>
          <c:order val="0"/>
          <c:spPr>
            <a:ln>
              <a:solidFill>
                <a:schemeClr val="tx1"/>
              </a:solidFill>
            </a:ln>
          </c:spPr>
          <c:invertIfNegative val="0"/>
          <c:dPt>
            <c:idx val="1"/>
            <c:invertIfNegative val="0"/>
            <c:bubble3D val="0"/>
            <c:spPr>
              <a:solidFill>
                <a:schemeClr val="bg1">
                  <a:lumMod val="65000"/>
                </a:schemeClr>
              </a:solidFill>
              <a:ln>
                <a:solidFill>
                  <a:schemeClr val="tx1"/>
                </a:solidFill>
              </a:ln>
            </c:spPr>
          </c:dPt>
          <c:dPt>
            <c:idx val="2"/>
            <c:invertIfNegative val="0"/>
            <c:bubble3D val="0"/>
            <c:spPr>
              <a:solidFill>
                <a:schemeClr val="bg1">
                  <a:lumMod val="65000"/>
                </a:schemeClr>
              </a:solidFill>
              <a:ln>
                <a:solidFill>
                  <a:schemeClr val="tx1"/>
                </a:solidFill>
              </a:ln>
            </c:spPr>
          </c:dPt>
          <c:dPt>
            <c:idx val="3"/>
            <c:invertIfNegative val="0"/>
            <c:bubble3D val="0"/>
            <c:spPr>
              <a:solidFill>
                <a:schemeClr val="bg1">
                  <a:lumMod val="65000"/>
                </a:schemeClr>
              </a:solidFill>
              <a:ln>
                <a:solidFill>
                  <a:schemeClr val="tx1"/>
                </a:solidFill>
              </a:ln>
            </c:spPr>
          </c:dPt>
          <c:dPt>
            <c:idx val="4"/>
            <c:invertIfNegative val="0"/>
            <c:bubble3D val="0"/>
            <c:spPr>
              <a:solidFill>
                <a:schemeClr val="bg1">
                  <a:lumMod val="65000"/>
                </a:schemeClr>
              </a:solidFill>
              <a:ln>
                <a:solidFill>
                  <a:schemeClr val="tx1"/>
                </a:solidFill>
              </a:ln>
            </c:spPr>
          </c:dPt>
          <c:dPt>
            <c:idx val="5"/>
            <c:invertIfNegative val="0"/>
            <c:bubble3D val="0"/>
            <c:spPr>
              <a:solidFill>
                <a:schemeClr val="bg1">
                  <a:lumMod val="65000"/>
                </a:schemeClr>
              </a:solidFill>
              <a:ln>
                <a:solidFill>
                  <a:schemeClr val="tx1"/>
                </a:solidFill>
              </a:ln>
            </c:spPr>
          </c:dPt>
          <c:dPt>
            <c:idx val="7"/>
            <c:invertIfNegative val="0"/>
            <c:bubble3D val="0"/>
            <c:spPr>
              <a:solidFill>
                <a:schemeClr val="bg1">
                  <a:lumMod val="65000"/>
                </a:schemeClr>
              </a:solidFill>
              <a:ln>
                <a:solidFill>
                  <a:schemeClr val="tx1"/>
                </a:solidFill>
              </a:ln>
            </c:spPr>
          </c:dPt>
          <c:dPt>
            <c:idx val="8"/>
            <c:invertIfNegative val="0"/>
            <c:bubble3D val="0"/>
            <c:spPr>
              <a:solidFill>
                <a:schemeClr val="bg1">
                  <a:lumMod val="65000"/>
                </a:schemeClr>
              </a:solidFill>
              <a:ln>
                <a:solidFill>
                  <a:schemeClr val="tx1"/>
                </a:solidFill>
              </a:ln>
            </c:spPr>
          </c:dPt>
          <c:dPt>
            <c:idx val="9"/>
            <c:invertIfNegative val="0"/>
            <c:bubble3D val="0"/>
            <c:spPr>
              <a:solidFill>
                <a:schemeClr val="bg1">
                  <a:lumMod val="65000"/>
                </a:schemeClr>
              </a:solidFill>
              <a:ln>
                <a:solidFill>
                  <a:schemeClr val="tx1"/>
                </a:solidFill>
              </a:ln>
            </c:spPr>
          </c:dPt>
          <c:dPt>
            <c:idx val="10"/>
            <c:invertIfNegative val="0"/>
            <c:bubble3D val="0"/>
            <c:spPr>
              <a:solidFill>
                <a:schemeClr val="bg1">
                  <a:lumMod val="65000"/>
                </a:schemeClr>
              </a:solidFill>
              <a:ln>
                <a:solidFill>
                  <a:schemeClr val="tx1"/>
                </a:solidFill>
              </a:ln>
            </c:spPr>
          </c:dPt>
          <c:dPt>
            <c:idx val="11"/>
            <c:invertIfNegative val="0"/>
            <c:bubble3D val="0"/>
            <c:spPr>
              <a:solidFill>
                <a:schemeClr val="bg1">
                  <a:lumMod val="65000"/>
                </a:schemeClr>
              </a:solidFill>
              <a:ln>
                <a:solidFill>
                  <a:schemeClr val="tx1"/>
                </a:solidFill>
              </a:ln>
            </c:spPr>
          </c:dPt>
          <c:dPt>
            <c:idx val="12"/>
            <c:invertIfNegative val="0"/>
            <c:bubble3D val="0"/>
            <c:spPr>
              <a:solidFill>
                <a:schemeClr val="bg1">
                  <a:lumMod val="65000"/>
                </a:schemeClr>
              </a:solidFill>
              <a:ln>
                <a:solidFill>
                  <a:schemeClr val="tx1"/>
                </a:solidFill>
              </a:ln>
            </c:spPr>
          </c:dPt>
          <c:dPt>
            <c:idx val="13"/>
            <c:invertIfNegative val="0"/>
            <c:bubble3D val="0"/>
            <c:spPr>
              <a:solidFill>
                <a:schemeClr val="bg1">
                  <a:lumMod val="65000"/>
                </a:schemeClr>
              </a:solidFill>
              <a:ln>
                <a:solidFill>
                  <a:schemeClr val="tx1"/>
                </a:solidFill>
              </a:ln>
            </c:spPr>
          </c:dPt>
          <c:dPt>
            <c:idx val="14"/>
            <c:invertIfNegative val="0"/>
            <c:bubble3D val="0"/>
            <c:spPr>
              <a:solidFill>
                <a:schemeClr val="accent2">
                  <a:lumMod val="50000"/>
                </a:schemeClr>
              </a:solidFill>
              <a:ln>
                <a:solidFill>
                  <a:schemeClr val="tx1"/>
                </a:solidFill>
              </a:ln>
            </c:spPr>
          </c:dPt>
          <c:dPt>
            <c:idx val="15"/>
            <c:invertIfNegative val="0"/>
            <c:bubble3D val="0"/>
            <c:spPr>
              <a:solidFill>
                <a:schemeClr val="accent2">
                  <a:lumMod val="50000"/>
                </a:schemeClr>
              </a:solidFill>
              <a:ln>
                <a:solidFill>
                  <a:schemeClr val="accent2">
                    <a:lumMod val="50000"/>
                  </a:schemeClr>
                </a:solidFill>
              </a:ln>
            </c:spPr>
          </c:dPt>
          <c:dPt>
            <c:idx val="16"/>
            <c:invertIfNegative val="0"/>
            <c:bubble3D val="0"/>
            <c:spPr>
              <a:solidFill>
                <a:srgbClr val="FF0000"/>
              </a:solidFill>
              <a:ln>
                <a:solidFill>
                  <a:schemeClr val="tx1"/>
                </a:solidFill>
              </a:ln>
            </c:spPr>
          </c:dPt>
          <c:dPt>
            <c:idx val="17"/>
            <c:invertIfNegative val="0"/>
            <c:bubble3D val="0"/>
            <c:spPr>
              <a:solidFill>
                <a:schemeClr val="bg1">
                  <a:lumMod val="65000"/>
                </a:schemeClr>
              </a:solidFill>
              <a:ln>
                <a:solidFill>
                  <a:schemeClr val="tx1"/>
                </a:solidFill>
              </a:ln>
            </c:spPr>
          </c:dPt>
          <c:dPt>
            <c:idx val="18"/>
            <c:invertIfNegative val="0"/>
            <c:bubble3D val="0"/>
            <c:spPr>
              <a:solidFill>
                <a:schemeClr val="bg1">
                  <a:lumMod val="65000"/>
                </a:schemeClr>
              </a:solidFill>
              <a:ln>
                <a:solidFill>
                  <a:schemeClr val="tx1"/>
                </a:solidFill>
              </a:ln>
            </c:spPr>
          </c:dPt>
          <c:dPt>
            <c:idx val="19"/>
            <c:invertIfNegative val="0"/>
            <c:bubble3D val="0"/>
            <c:spPr>
              <a:solidFill>
                <a:schemeClr val="bg1">
                  <a:lumMod val="65000"/>
                </a:schemeClr>
              </a:solidFill>
              <a:ln>
                <a:solidFill>
                  <a:schemeClr val="tx1"/>
                </a:solidFill>
              </a:ln>
            </c:spPr>
          </c:dPt>
          <c:dPt>
            <c:idx val="20"/>
            <c:invertIfNegative val="0"/>
            <c:bubble3D val="0"/>
            <c:spPr>
              <a:solidFill>
                <a:schemeClr val="bg1">
                  <a:lumMod val="65000"/>
                </a:schemeClr>
              </a:solidFill>
              <a:ln>
                <a:solidFill>
                  <a:schemeClr val="tx1"/>
                </a:solidFill>
              </a:ln>
            </c:spPr>
          </c:dPt>
          <c:dPt>
            <c:idx val="22"/>
            <c:invertIfNegative val="0"/>
            <c:bubble3D val="0"/>
            <c:spPr>
              <a:solidFill>
                <a:schemeClr val="bg1">
                  <a:lumMod val="65000"/>
                </a:schemeClr>
              </a:solidFill>
              <a:ln>
                <a:solidFill>
                  <a:schemeClr val="tx1"/>
                </a:solidFill>
              </a:ln>
            </c:spPr>
          </c:dPt>
          <c:dPt>
            <c:idx val="23"/>
            <c:invertIfNegative val="0"/>
            <c:bubble3D val="0"/>
            <c:spPr>
              <a:solidFill>
                <a:srgbClr val="FF0000"/>
              </a:solidFill>
              <a:ln>
                <a:solidFill>
                  <a:schemeClr val="tx1"/>
                </a:solidFill>
              </a:ln>
            </c:spPr>
          </c:dPt>
          <c:dPt>
            <c:idx val="25"/>
            <c:invertIfNegative val="0"/>
            <c:bubble3D val="0"/>
            <c:spPr>
              <a:solidFill>
                <a:schemeClr val="bg1">
                  <a:lumMod val="65000"/>
                </a:schemeClr>
              </a:solidFill>
              <a:ln>
                <a:solidFill>
                  <a:schemeClr val="tx1"/>
                </a:solidFill>
              </a:ln>
            </c:spPr>
          </c:dPt>
          <c:dPt>
            <c:idx val="26"/>
            <c:invertIfNegative val="0"/>
            <c:bubble3D val="0"/>
            <c:spPr>
              <a:solidFill>
                <a:schemeClr val="accent1"/>
              </a:solidFill>
              <a:ln>
                <a:solidFill>
                  <a:schemeClr val="tx1"/>
                </a:solidFill>
              </a:ln>
            </c:spPr>
          </c:dPt>
          <c:dPt>
            <c:idx val="27"/>
            <c:invertIfNegative val="0"/>
            <c:bubble3D val="0"/>
            <c:spPr>
              <a:solidFill>
                <a:schemeClr val="bg1">
                  <a:lumMod val="65000"/>
                </a:schemeClr>
              </a:solidFill>
              <a:ln>
                <a:solidFill>
                  <a:schemeClr val="tx1"/>
                </a:solidFill>
              </a:ln>
            </c:spPr>
          </c:dPt>
          <c:dPt>
            <c:idx val="28"/>
            <c:invertIfNegative val="0"/>
            <c:bubble3D val="0"/>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tx1"/>
                </a:solidFill>
              </a:ln>
            </c:spPr>
          </c:dPt>
          <c:dPt>
            <c:idx val="29"/>
            <c:invertIfNegative val="0"/>
            <c:bubble3D val="0"/>
            <c:spPr>
              <a:solidFill>
                <a:schemeClr val="bg1">
                  <a:lumMod val="65000"/>
                </a:schemeClr>
              </a:solidFill>
              <a:ln>
                <a:solidFill>
                  <a:schemeClr val="tx1"/>
                </a:solidFill>
              </a:ln>
            </c:spPr>
          </c:dPt>
          <c:dPt>
            <c:idx val="30"/>
            <c:invertIfNegative val="0"/>
            <c:bubble3D val="0"/>
            <c:spPr>
              <a:solidFill>
                <a:schemeClr val="bg1">
                  <a:lumMod val="65000"/>
                </a:schemeClr>
              </a:solidFill>
              <a:ln>
                <a:solidFill>
                  <a:schemeClr val="tx1"/>
                </a:solidFill>
              </a:ln>
            </c:spPr>
          </c:dPt>
          <c:dPt>
            <c:idx val="31"/>
            <c:invertIfNegative val="0"/>
            <c:bubble3D val="0"/>
            <c:spPr>
              <a:solidFill>
                <a:schemeClr val="bg1">
                  <a:lumMod val="65000"/>
                </a:schemeClr>
              </a:solidFill>
              <a:ln>
                <a:solidFill>
                  <a:schemeClr val="tx1"/>
                </a:solidFill>
              </a:ln>
            </c:spPr>
          </c:dPt>
          <c:dPt>
            <c:idx val="32"/>
            <c:invertIfNegative val="0"/>
            <c:bubble3D val="0"/>
            <c:spPr>
              <a:solidFill>
                <a:schemeClr val="bg1">
                  <a:lumMod val="65000"/>
                </a:schemeClr>
              </a:solidFill>
              <a:ln>
                <a:solidFill>
                  <a:schemeClr val="tx1"/>
                </a:solidFill>
              </a:ln>
            </c:spPr>
          </c:dPt>
          <c:dPt>
            <c:idx val="33"/>
            <c:invertIfNegative val="0"/>
            <c:bubble3D val="0"/>
            <c:spPr>
              <a:solidFill>
                <a:srgbClr val="FF0000"/>
              </a:solidFill>
              <a:ln>
                <a:solidFill>
                  <a:schemeClr val="tx1"/>
                </a:solidFill>
              </a:ln>
            </c:spPr>
          </c:dPt>
          <c:dPt>
            <c:idx val="34"/>
            <c:invertIfNegative val="0"/>
            <c:bubble3D val="0"/>
            <c:spPr>
              <a:solidFill>
                <a:schemeClr val="bg1">
                  <a:lumMod val="65000"/>
                </a:schemeClr>
              </a:solidFill>
              <a:ln>
                <a:solidFill>
                  <a:schemeClr val="tx1"/>
                </a:solidFill>
              </a:ln>
            </c:spPr>
          </c:dPt>
          <c:dPt>
            <c:idx val="35"/>
            <c:invertIfNegative val="0"/>
            <c:bubble3D val="0"/>
            <c:spPr>
              <a:solidFill>
                <a:schemeClr val="bg1">
                  <a:lumMod val="65000"/>
                </a:schemeClr>
              </a:solidFill>
              <a:ln>
                <a:solidFill>
                  <a:schemeClr val="tx1"/>
                </a:solidFill>
              </a:ln>
            </c:spPr>
          </c:dPt>
          <c:dPt>
            <c:idx val="36"/>
            <c:invertIfNegative val="0"/>
            <c:bubble3D val="0"/>
            <c:spPr>
              <a:solidFill>
                <a:schemeClr val="bg1">
                  <a:lumMod val="65000"/>
                </a:schemeClr>
              </a:solidFill>
              <a:ln>
                <a:solidFill>
                  <a:schemeClr val="tx1"/>
                </a:solidFill>
              </a:ln>
            </c:spPr>
          </c:dPt>
          <c:dPt>
            <c:idx val="37"/>
            <c:invertIfNegative val="0"/>
            <c:bubble3D val="0"/>
            <c:spPr>
              <a:solidFill>
                <a:srgbClr val="FF0000"/>
              </a:solidFill>
              <a:ln>
                <a:solidFill>
                  <a:schemeClr val="tx1"/>
                </a:solidFill>
              </a:ln>
            </c:spPr>
          </c:dPt>
          <c:dPt>
            <c:idx val="38"/>
            <c:invertIfNegative val="0"/>
            <c:bubble3D val="0"/>
            <c:spPr>
              <a:solidFill>
                <a:srgbClr val="FF0000"/>
              </a:solidFill>
              <a:ln>
                <a:solidFill>
                  <a:schemeClr val="tx1"/>
                </a:solidFill>
              </a:ln>
            </c:spPr>
          </c:dPt>
          <c:dPt>
            <c:idx val="39"/>
            <c:invertIfNegative val="0"/>
            <c:bubble3D val="0"/>
            <c:spPr>
              <a:solidFill>
                <a:schemeClr val="bg1">
                  <a:lumMod val="65000"/>
                </a:schemeClr>
              </a:solidFill>
              <a:ln>
                <a:solidFill>
                  <a:schemeClr val="tx1"/>
                </a:solidFill>
              </a:ln>
            </c:spPr>
          </c:dPt>
          <c:dPt>
            <c:idx val="40"/>
            <c:invertIfNegative val="0"/>
            <c:bubble3D val="0"/>
            <c:spPr>
              <a:solidFill>
                <a:schemeClr val="bg1">
                  <a:lumMod val="65000"/>
                </a:schemeClr>
              </a:solidFill>
              <a:ln>
                <a:solidFill>
                  <a:schemeClr val="tx1"/>
                </a:solidFill>
              </a:ln>
            </c:spPr>
          </c:dPt>
          <c:dPt>
            <c:idx val="41"/>
            <c:invertIfNegative val="0"/>
            <c:bubble3D val="0"/>
            <c:spPr>
              <a:solidFill>
                <a:schemeClr val="bg1">
                  <a:lumMod val="65000"/>
                </a:schemeClr>
              </a:solidFill>
              <a:ln>
                <a:solidFill>
                  <a:schemeClr val="tx1"/>
                </a:solidFill>
              </a:ln>
            </c:spPr>
          </c:dPt>
          <c:dPt>
            <c:idx val="42"/>
            <c:invertIfNegative val="0"/>
            <c:bubble3D val="0"/>
            <c:spPr>
              <a:solidFill>
                <a:schemeClr val="accent2">
                  <a:lumMod val="50000"/>
                </a:schemeClr>
              </a:solidFill>
              <a:ln>
                <a:solidFill>
                  <a:schemeClr val="tx1"/>
                </a:solidFill>
              </a:ln>
            </c:spPr>
          </c:dPt>
          <c:dPt>
            <c:idx val="43"/>
            <c:invertIfNegative val="0"/>
            <c:bubble3D val="0"/>
            <c:spPr>
              <a:solidFill>
                <a:schemeClr val="accent2">
                  <a:lumMod val="50000"/>
                </a:schemeClr>
              </a:solidFill>
              <a:ln>
                <a:solidFill>
                  <a:schemeClr val="tx1"/>
                </a:solidFill>
              </a:ln>
            </c:spPr>
          </c:dPt>
          <c:dPt>
            <c:idx val="44"/>
            <c:invertIfNegative val="0"/>
            <c:bubble3D val="0"/>
            <c:spPr>
              <a:solidFill>
                <a:schemeClr val="bg1">
                  <a:lumMod val="65000"/>
                </a:schemeClr>
              </a:solidFill>
              <a:ln>
                <a:solidFill>
                  <a:schemeClr val="tx1"/>
                </a:solidFill>
              </a:ln>
            </c:spPr>
          </c:dPt>
          <c:dPt>
            <c:idx val="45"/>
            <c:invertIfNegative val="0"/>
            <c:bubble3D val="0"/>
            <c:spPr>
              <a:solidFill>
                <a:schemeClr val="bg1">
                  <a:lumMod val="65000"/>
                </a:schemeClr>
              </a:solidFill>
              <a:ln>
                <a:solidFill>
                  <a:schemeClr val="tx1"/>
                </a:solidFill>
              </a:ln>
            </c:spPr>
          </c:dPt>
          <c:dPt>
            <c:idx val="46"/>
            <c:invertIfNegative val="0"/>
            <c:bubble3D val="0"/>
            <c:spPr>
              <a:solidFill>
                <a:schemeClr val="bg1">
                  <a:lumMod val="65000"/>
                </a:schemeClr>
              </a:solidFill>
              <a:ln>
                <a:solidFill>
                  <a:schemeClr val="tx1"/>
                </a:solidFill>
              </a:ln>
            </c:spPr>
          </c:dPt>
          <c:dPt>
            <c:idx val="47"/>
            <c:invertIfNegative val="0"/>
            <c:bubble3D val="0"/>
            <c:spPr>
              <a:solidFill>
                <a:schemeClr val="bg1">
                  <a:lumMod val="65000"/>
                </a:schemeClr>
              </a:solidFill>
              <a:ln>
                <a:solidFill>
                  <a:schemeClr val="tx1"/>
                </a:solidFill>
              </a:ln>
            </c:spPr>
          </c:dPt>
          <c:dPt>
            <c:idx val="48"/>
            <c:invertIfNegative val="0"/>
            <c:bubble3D val="0"/>
            <c:spPr>
              <a:solidFill>
                <a:srgbClr val="FF0000"/>
              </a:solidFill>
              <a:ln>
                <a:solidFill>
                  <a:schemeClr val="tx1"/>
                </a:solidFill>
              </a:ln>
            </c:spPr>
          </c:dPt>
          <c:dPt>
            <c:idx val="50"/>
            <c:invertIfNegative val="0"/>
            <c:bubble3D val="0"/>
            <c:spPr>
              <a:solidFill>
                <a:schemeClr val="accent1"/>
              </a:solidFill>
              <a:ln>
                <a:solidFill>
                  <a:schemeClr val="tx1"/>
                </a:solidFill>
              </a:ln>
            </c:spPr>
          </c:dPt>
          <c:dPt>
            <c:idx val="51"/>
            <c:invertIfNegative val="0"/>
            <c:bubble3D val="0"/>
            <c:spPr>
              <a:solidFill>
                <a:schemeClr val="bg1">
                  <a:lumMod val="65000"/>
                </a:schemeClr>
              </a:solidFill>
              <a:ln>
                <a:solidFill>
                  <a:schemeClr val="tx1"/>
                </a:solidFill>
              </a:ln>
            </c:spPr>
          </c:dPt>
          <c:dPt>
            <c:idx val="52"/>
            <c:invertIfNegative val="0"/>
            <c:bubble3D val="0"/>
            <c:spPr>
              <a:solidFill>
                <a:schemeClr val="bg1">
                  <a:lumMod val="65000"/>
                </a:schemeClr>
              </a:solidFill>
              <a:ln>
                <a:solidFill>
                  <a:schemeClr val="tx1"/>
                </a:solidFill>
              </a:ln>
            </c:spPr>
          </c:dPt>
          <c:dPt>
            <c:idx val="53"/>
            <c:invertIfNegative val="0"/>
            <c:bubble3D val="0"/>
            <c:spPr>
              <a:solidFill>
                <a:srgbClr val="FF0000"/>
              </a:solidFill>
              <a:ln>
                <a:solidFill>
                  <a:schemeClr val="tx1"/>
                </a:solidFill>
              </a:ln>
            </c:spPr>
          </c:dPt>
          <c:dPt>
            <c:idx val="54"/>
            <c:invertIfNegative val="0"/>
            <c:bubble3D val="0"/>
            <c:spPr>
              <a:solidFill>
                <a:schemeClr val="bg1">
                  <a:lumMod val="65000"/>
                </a:schemeClr>
              </a:solidFill>
              <a:ln>
                <a:solidFill>
                  <a:schemeClr val="tx1"/>
                </a:solidFill>
              </a:ln>
            </c:spPr>
          </c:dPt>
          <c:dPt>
            <c:idx val="55"/>
            <c:invertIfNegative val="0"/>
            <c:bubble3D val="0"/>
            <c:spPr>
              <a:solidFill>
                <a:schemeClr val="bg1">
                  <a:lumMod val="65000"/>
                </a:schemeClr>
              </a:solidFill>
              <a:ln>
                <a:solidFill>
                  <a:schemeClr val="tx1"/>
                </a:solidFill>
              </a:ln>
            </c:spPr>
          </c:dPt>
          <c:dPt>
            <c:idx val="56"/>
            <c:invertIfNegative val="0"/>
            <c:bubble3D val="0"/>
            <c:spPr>
              <a:solidFill>
                <a:schemeClr val="bg1">
                  <a:lumMod val="65000"/>
                </a:schemeClr>
              </a:solidFill>
              <a:ln>
                <a:solidFill>
                  <a:schemeClr val="tx1"/>
                </a:solidFill>
              </a:ln>
            </c:spPr>
          </c:dPt>
          <c:dPt>
            <c:idx val="57"/>
            <c:invertIfNegative val="0"/>
            <c:bubble3D val="0"/>
            <c:spPr>
              <a:solidFill>
                <a:schemeClr val="bg1">
                  <a:lumMod val="65000"/>
                </a:schemeClr>
              </a:solidFill>
              <a:ln>
                <a:solidFill>
                  <a:schemeClr val="tx1"/>
                </a:solidFill>
              </a:ln>
            </c:spPr>
          </c:dPt>
          <c:dPt>
            <c:idx val="58"/>
            <c:invertIfNegative val="0"/>
            <c:bubble3D val="0"/>
            <c:spPr>
              <a:solidFill>
                <a:schemeClr val="accent1"/>
              </a:solidFill>
              <a:ln>
                <a:solidFill>
                  <a:schemeClr val="tx1"/>
                </a:solidFill>
              </a:ln>
            </c:spPr>
          </c:dPt>
          <c:dPt>
            <c:idx val="59"/>
            <c:invertIfNegative val="0"/>
            <c:bubble3D val="0"/>
            <c:spPr>
              <a:solidFill>
                <a:schemeClr val="bg1">
                  <a:lumMod val="65000"/>
                </a:schemeClr>
              </a:solidFill>
              <a:ln>
                <a:solidFill>
                  <a:schemeClr val="tx1"/>
                </a:solidFill>
              </a:ln>
            </c:spPr>
          </c:dPt>
          <c:dPt>
            <c:idx val="60"/>
            <c:invertIfNegative val="0"/>
            <c:bubble3D val="0"/>
            <c:spPr>
              <a:solidFill>
                <a:srgbClr val="FF0000"/>
              </a:solidFill>
              <a:ln>
                <a:solidFill>
                  <a:schemeClr val="tx1"/>
                </a:solidFill>
              </a:ln>
            </c:spPr>
          </c:dPt>
          <c:dPt>
            <c:idx val="61"/>
            <c:invertIfNegative val="0"/>
            <c:bubble3D val="0"/>
            <c:spPr>
              <a:solidFill>
                <a:schemeClr val="accent1"/>
              </a:solidFill>
              <a:ln>
                <a:solidFill>
                  <a:schemeClr val="tx1"/>
                </a:solidFill>
              </a:ln>
            </c:spPr>
          </c:dPt>
          <c:dPt>
            <c:idx val="62"/>
            <c:invertIfNegative val="0"/>
            <c:bubble3D val="0"/>
            <c:spPr>
              <a:solidFill>
                <a:schemeClr val="bg1">
                  <a:lumMod val="65000"/>
                </a:schemeClr>
              </a:solidFill>
              <a:ln>
                <a:solidFill>
                  <a:schemeClr val="tx1"/>
                </a:solidFill>
              </a:ln>
            </c:spPr>
          </c:dPt>
          <c:dPt>
            <c:idx val="63"/>
            <c:invertIfNegative val="0"/>
            <c:bubble3D val="0"/>
            <c:spPr>
              <a:solidFill>
                <a:schemeClr val="bg1">
                  <a:lumMod val="65000"/>
                </a:schemeClr>
              </a:solidFill>
              <a:ln>
                <a:solidFill>
                  <a:schemeClr val="tx1"/>
                </a:solidFill>
              </a:ln>
            </c:spPr>
          </c:dPt>
          <c:dPt>
            <c:idx val="64"/>
            <c:invertIfNegative val="0"/>
            <c:bubble3D val="0"/>
            <c:spPr>
              <a:solidFill>
                <a:schemeClr val="bg1">
                  <a:lumMod val="65000"/>
                </a:schemeClr>
              </a:solidFill>
              <a:ln>
                <a:solidFill>
                  <a:schemeClr val="tx1"/>
                </a:solidFill>
              </a:ln>
            </c:spPr>
          </c:dPt>
          <c:dPt>
            <c:idx val="65"/>
            <c:invertIfNegative val="0"/>
            <c:bubble3D val="0"/>
            <c:spPr>
              <a:solidFill>
                <a:schemeClr val="bg1">
                  <a:lumMod val="65000"/>
                </a:schemeClr>
              </a:solidFill>
              <a:ln>
                <a:solidFill>
                  <a:schemeClr val="tx1"/>
                </a:solidFill>
              </a:ln>
            </c:spPr>
          </c:dPt>
          <c:dPt>
            <c:idx val="66"/>
            <c:invertIfNegative val="0"/>
            <c:bubble3D val="0"/>
            <c:spPr>
              <a:solidFill>
                <a:srgbClr val="FF0000"/>
              </a:solidFill>
              <a:ln>
                <a:solidFill>
                  <a:schemeClr val="tx1"/>
                </a:solidFill>
              </a:ln>
            </c:spPr>
          </c:dPt>
          <c:cat>
            <c:numRef>
              <c:f>'[Combined global data sets (1).xlsx]Sheet4'!$B$2:$B$68</c:f>
              <c:numCache>
                <c:formatCode>General</c:formatCode>
                <c:ptCount val="67"/>
                <c:pt idx="0">
                  <c:v>1950</c:v>
                </c:pt>
                <c:pt idx="1">
                  <c:v>1951</c:v>
                </c:pt>
                <c:pt idx="2">
                  <c:v>1952</c:v>
                </c:pt>
                <c:pt idx="3">
                  <c:v>1953</c:v>
                </c:pt>
                <c:pt idx="4">
                  <c:v>1954</c:v>
                </c:pt>
                <c:pt idx="5">
                  <c:v>1955</c:v>
                </c:pt>
                <c:pt idx="6">
                  <c:v>1956</c:v>
                </c:pt>
                <c:pt idx="7">
                  <c:v>1957</c:v>
                </c:pt>
                <c:pt idx="8">
                  <c:v>1958</c:v>
                </c:pt>
                <c:pt idx="9">
                  <c:v>1959</c:v>
                </c:pt>
                <c:pt idx="10">
                  <c:v>1960</c:v>
                </c:pt>
                <c:pt idx="11">
                  <c:v>1961</c:v>
                </c:pt>
                <c:pt idx="12">
                  <c:v>1962</c:v>
                </c:pt>
                <c:pt idx="13">
                  <c:v>1963</c:v>
                </c:pt>
                <c:pt idx="14">
                  <c:v>1964</c:v>
                </c:pt>
                <c:pt idx="15">
                  <c:v>1965</c:v>
                </c:pt>
                <c:pt idx="16">
                  <c:v>1966</c:v>
                </c:pt>
                <c:pt idx="17">
                  <c:v>1967</c:v>
                </c:pt>
                <c:pt idx="18">
                  <c:v>1968</c:v>
                </c:pt>
                <c:pt idx="19">
                  <c:v>1969</c:v>
                </c:pt>
                <c:pt idx="20">
                  <c:v>1970</c:v>
                </c:pt>
                <c:pt idx="21">
                  <c:v>1971</c:v>
                </c:pt>
                <c:pt idx="22">
                  <c:v>1972</c:v>
                </c:pt>
                <c:pt idx="23">
                  <c:v>1973</c:v>
                </c:pt>
                <c:pt idx="24">
                  <c:v>1974</c:v>
                </c:pt>
                <c:pt idx="25">
                  <c:v>1975</c:v>
                </c:pt>
                <c:pt idx="26">
                  <c:v>1976</c:v>
                </c:pt>
                <c:pt idx="27">
                  <c:v>1977</c:v>
                </c:pt>
                <c:pt idx="28">
                  <c:v>1978</c:v>
                </c:pt>
                <c:pt idx="29">
                  <c:v>1979</c:v>
                </c:pt>
                <c:pt idx="30">
                  <c:v>1980</c:v>
                </c:pt>
                <c:pt idx="31">
                  <c:v>1981</c:v>
                </c:pt>
                <c:pt idx="32">
                  <c:v>1982</c:v>
                </c:pt>
                <c:pt idx="33">
                  <c:v>1983</c:v>
                </c:pt>
                <c:pt idx="34">
                  <c:v>1984</c:v>
                </c:pt>
                <c:pt idx="35">
                  <c:v>1985</c:v>
                </c:pt>
                <c:pt idx="36">
                  <c:v>1986</c:v>
                </c:pt>
                <c:pt idx="37">
                  <c:v>1987</c:v>
                </c:pt>
                <c:pt idx="38">
                  <c:v>1988</c:v>
                </c:pt>
                <c:pt idx="39">
                  <c:v>1989</c:v>
                </c:pt>
                <c:pt idx="40">
                  <c:v>1990</c:v>
                </c:pt>
                <c:pt idx="41">
                  <c:v>1991</c:v>
                </c:pt>
                <c:pt idx="42">
                  <c:v>1992</c:v>
                </c:pt>
                <c:pt idx="43">
                  <c:v>1993</c:v>
                </c:pt>
                <c:pt idx="44">
                  <c:v>1994</c:v>
                </c:pt>
                <c:pt idx="45">
                  <c:v>1995</c:v>
                </c:pt>
                <c:pt idx="46">
                  <c:v>1996</c:v>
                </c:pt>
                <c:pt idx="47">
                  <c:v>1997</c:v>
                </c:pt>
                <c:pt idx="48">
                  <c:v>1998</c:v>
                </c:pt>
                <c:pt idx="49">
                  <c:v>1999</c:v>
                </c:pt>
                <c:pt idx="50">
                  <c:v>2000</c:v>
                </c:pt>
                <c:pt idx="51">
                  <c:v>2001</c:v>
                </c:pt>
                <c:pt idx="52">
                  <c:v>2002</c:v>
                </c:pt>
                <c:pt idx="53">
                  <c:v>2003</c:v>
                </c:pt>
                <c:pt idx="54">
                  <c:v>2004</c:v>
                </c:pt>
                <c:pt idx="55">
                  <c:v>2005</c:v>
                </c:pt>
                <c:pt idx="56">
                  <c:v>2006</c:v>
                </c:pt>
                <c:pt idx="57">
                  <c:v>2007</c:v>
                </c:pt>
                <c:pt idx="58">
                  <c:v>2008</c:v>
                </c:pt>
                <c:pt idx="59">
                  <c:v>2009</c:v>
                </c:pt>
                <c:pt idx="60">
                  <c:v>2010</c:v>
                </c:pt>
                <c:pt idx="61">
                  <c:v>2011</c:v>
                </c:pt>
                <c:pt idx="62">
                  <c:v>2012</c:v>
                </c:pt>
                <c:pt idx="63">
                  <c:v>2013</c:v>
                </c:pt>
                <c:pt idx="64">
                  <c:v>2014</c:v>
                </c:pt>
                <c:pt idx="65">
                  <c:v>2015</c:v>
                </c:pt>
                <c:pt idx="66">
                  <c:v>2016</c:v>
                </c:pt>
              </c:numCache>
            </c:numRef>
          </c:cat>
          <c:val>
            <c:numRef>
              <c:f>'[Combined global data sets (1).xlsx]Sheet4'!$C$2:$C$68</c:f>
              <c:numCache>
                <c:formatCode>0.000</c:formatCode>
                <c:ptCount val="67"/>
                <c:pt idx="0">
                  <c:v>-0.28327388888888894</c:v>
                </c:pt>
                <c:pt idx="1">
                  <c:v>-0.1346488888888889</c:v>
                </c:pt>
                <c:pt idx="2">
                  <c:v>-9.5748888888888883E-2</c:v>
                </c:pt>
                <c:pt idx="3">
                  <c:v>-2.5632222222222219E-2</c:v>
                </c:pt>
                <c:pt idx="4">
                  <c:v>-0.23644055555555557</c:v>
                </c:pt>
                <c:pt idx="5">
                  <c:v>-0.25613222222222226</c:v>
                </c:pt>
                <c:pt idx="6">
                  <c:v>-0.32008222222222221</c:v>
                </c:pt>
                <c:pt idx="7">
                  <c:v>-7.2065555555555563E-2</c:v>
                </c:pt>
                <c:pt idx="8">
                  <c:v>-1.0923888888888893E-2</c:v>
                </c:pt>
                <c:pt idx="9">
                  <c:v>-6.0482222222222215E-2</c:v>
                </c:pt>
                <c:pt idx="10">
                  <c:v>-0.10098222222222224</c:v>
                </c:pt>
                <c:pt idx="11">
                  <c:v>-4.4207222222222224E-2</c:v>
                </c:pt>
                <c:pt idx="12">
                  <c:v>-3.2573888888888888E-2</c:v>
                </c:pt>
                <c:pt idx="13">
                  <c:v>-1.5932222222222223E-2</c:v>
                </c:pt>
                <c:pt idx="14">
                  <c:v>-0.27107388888888889</c:v>
                </c:pt>
                <c:pt idx="15">
                  <c:v>-0.19989888888888888</c:v>
                </c:pt>
                <c:pt idx="16">
                  <c:v>-0.14494888888888888</c:v>
                </c:pt>
                <c:pt idx="17">
                  <c:v>-0.13558222222222219</c:v>
                </c:pt>
                <c:pt idx="18">
                  <c:v>-0.15262388888888889</c:v>
                </c:pt>
                <c:pt idx="19">
                  <c:v>-2.9415555555555556E-2</c:v>
                </c:pt>
                <c:pt idx="20">
                  <c:v>-8.5090555555555558E-2</c:v>
                </c:pt>
                <c:pt idx="21">
                  <c:v>-0.20100722222222214</c:v>
                </c:pt>
                <c:pt idx="22">
                  <c:v>-9.4857222222222204E-2</c:v>
                </c:pt>
                <c:pt idx="23">
                  <c:v>4.103444444444445E-2</c:v>
                </c:pt>
                <c:pt idx="24">
                  <c:v>-0.19453222222222222</c:v>
                </c:pt>
                <c:pt idx="25">
                  <c:v>-0.11961555555555557</c:v>
                </c:pt>
                <c:pt idx="26">
                  <c:v>-0.20182388888888894</c:v>
                </c:pt>
                <c:pt idx="27">
                  <c:v>7.448444444444445E-2</c:v>
                </c:pt>
                <c:pt idx="28">
                  <c:v>-1.0673888888888884E-2</c:v>
                </c:pt>
                <c:pt idx="29">
                  <c:v>0.10335944444444445</c:v>
                </c:pt>
                <c:pt idx="30">
                  <c:v>0.14097611111111111</c:v>
                </c:pt>
                <c:pt idx="31">
                  <c:v>0.17755944444444446</c:v>
                </c:pt>
                <c:pt idx="32">
                  <c:v>5.8734444444444443E-2</c:v>
                </c:pt>
                <c:pt idx="33">
                  <c:v>0.21901777777777778</c:v>
                </c:pt>
                <c:pt idx="34">
                  <c:v>2.559277777777778E-2</c:v>
                </c:pt>
                <c:pt idx="35">
                  <c:v>1.0076111111111116E-2</c:v>
                </c:pt>
                <c:pt idx="36">
                  <c:v>0.10435111111111112</c:v>
                </c:pt>
                <c:pt idx="37">
                  <c:v>0.24550111111111109</c:v>
                </c:pt>
                <c:pt idx="38">
                  <c:v>0.25138444444444447</c:v>
                </c:pt>
                <c:pt idx="39">
                  <c:v>0.17305944444444446</c:v>
                </c:pt>
                <c:pt idx="40">
                  <c:v>0.30872611111111109</c:v>
                </c:pt>
                <c:pt idx="41">
                  <c:v>0.28040111111111105</c:v>
                </c:pt>
                <c:pt idx="42">
                  <c:v>0.13208444444444442</c:v>
                </c:pt>
                <c:pt idx="43">
                  <c:v>0.16086777777777775</c:v>
                </c:pt>
                <c:pt idx="44">
                  <c:v>0.21551777777777778</c:v>
                </c:pt>
                <c:pt idx="45">
                  <c:v>0.33309277777777774</c:v>
                </c:pt>
                <c:pt idx="46">
                  <c:v>0.19710944444444445</c:v>
                </c:pt>
                <c:pt idx="47">
                  <c:v>0.39134277777777776</c:v>
                </c:pt>
                <c:pt idx="48">
                  <c:v>0.50692611111111119</c:v>
                </c:pt>
                <c:pt idx="49">
                  <c:v>0.31758444444444445</c:v>
                </c:pt>
                <c:pt idx="50">
                  <c:v>0.30078444444444447</c:v>
                </c:pt>
                <c:pt idx="51">
                  <c:v>0.42160111111111115</c:v>
                </c:pt>
                <c:pt idx="52">
                  <c:v>0.4769511111111111</c:v>
                </c:pt>
                <c:pt idx="53">
                  <c:v>0.48941777777777773</c:v>
                </c:pt>
                <c:pt idx="54">
                  <c:v>0.45460111111111118</c:v>
                </c:pt>
                <c:pt idx="55">
                  <c:v>0.5343594444444445</c:v>
                </c:pt>
                <c:pt idx="56">
                  <c:v>0.48724277777777775</c:v>
                </c:pt>
                <c:pt idx="57">
                  <c:v>0.48445111111111111</c:v>
                </c:pt>
                <c:pt idx="58">
                  <c:v>0.4145261111111111</c:v>
                </c:pt>
                <c:pt idx="59">
                  <c:v>0.50961777777777784</c:v>
                </c:pt>
                <c:pt idx="60">
                  <c:v>0.57631777777777782</c:v>
                </c:pt>
                <c:pt idx="61">
                  <c:v>0.45102611111111113</c:v>
                </c:pt>
                <c:pt idx="62">
                  <c:v>0.49481777777777775</c:v>
                </c:pt>
                <c:pt idx="63">
                  <c:v>0.5394094444444445</c:v>
                </c:pt>
                <c:pt idx="64">
                  <c:v>0.61258444444444449</c:v>
                </c:pt>
                <c:pt idx="65">
                  <c:v>0.77431777777777777</c:v>
                </c:pt>
                <c:pt idx="66">
                  <c:v>0.86899999999999999</c:v>
                </c:pt>
              </c:numCache>
            </c:numRef>
          </c:val>
        </c:ser>
        <c:dLbls>
          <c:showLegendKey val="0"/>
          <c:showVal val="0"/>
          <c:showCatName val="0"/>
          <c:showSerName val="0"/>
          <c:showPercent val="0"/>
          <c:showBubbleSize val="0"/>
        </c:dLbls>
        <c:gapWidth val="0"/>
        <c:axId val="32429568"/>
        <c:axId val="32431488"/>
      </c:barChart>
      <c:catAx>
        <c:axId val="32429568"/>
        <c:scaling>
          <c:orientation val="minMax"/>
        </c:scaling>
        <c:delete val="0"/>
        <c:axPos val="b"/>
        <c:title>
          <c:tx>
            <c:rich>
              <a:bodyPr/>
              <a:lstStyle/>
              <a:p>
                <a:pPr>
                  <a:defRPr/>
                </a:pPr>
                <a:r>
                  <a:rPr lang="en-US" sz="2000"/>
                  <a:t>Year</a:t>
                </a:r>
              </a:p>
            </c:rich>
          </c:tx>
          <c:layout/>
          <c:overlay val="0"/>
        </c:title>
        <c:numFmt formatCode="General" sourceLinked="1"/>
        <c:majorTickMark val="none"/>
        <c:minorTickMark val="none"/>
        <c:tickLblPos val="nextTo"/>
        <c:txPr>
          <a:bodyPr/>
          <a:lstStyle/>
          <a:p>
            <a:pPr>
              <a:defRPr b="1" i="0" baseline="0"/>
            </a:pPr>
            <a:endParaRPr lang="en-US"/>
          </a:p>
        </c:txPr>
        <c:crossAx val="32431488"/>
        <c:crosses val="autoZero"/>
        <c:auto val="1"/>
        <c:lblAlgn val="ctr"/>
        <c:lblOffset val="100"/>
        <c:tickLblSkip val="3"/>
        <c:noMultiLvlLbl val="0"/>
      </c:catAx>
      <c:valAx>
        <c:axId val="32431488"/>
        <c:scaling>
          <c:orientation val="minMax"/>
        </c:scaling>
        <c:delete val="0"/>
        <c:axPos val="l"/>
        <c:title>
          <c:tx>
            <c:rich>
              <a:bodyPr/>
              <a:lstStyle/>
              <a:p>
                <a:pPr>
                  <a:defRPr sz="2000"/>
                </a:pPr>
                <a:r>
                  <a:rPr lang="en-US" sz="2000" dirty="0"/>
                  <a:t>T° </a:t>
                </a:r>
                <a:r>
                  <a:rPr lang="en-US" sz="2000" dirty="0" smtClean="0"/>
                  <a:t>Anomaly (°c)</a:t>
                </a:r>
                <a:endParaRPr lang="en-US" sz="2000" dirty="0"/>
              </a:p>
            </c:rich>
          </c:tx>
          <c:layout/>
          <c:overlay val="0"/>
        </c:title>
        <c:numFmt formatCode="0.0" sourceLinked="0"/>
        <c:majorTickMark val="out"/>
        <c:minorTickMark val="none"/>
        <c:tickLblPos val="nextTo"/>
        <c:txPr>
          <a:bodyPr/>
          <a:lstStyle/>
          <a:p>
            <a:pPr>
              <a:defRPr b="1" i="0" baseline="0"/>
            </a:pPr>
            <a:endParaRPr lang="en-US"/>
          </a:p>
        </c:txPr>
        <c:crossAx val="32429568"/>
        <c:crosses val="autoZero"/>
        <c:crossBetween val="between"/>
      </c:valAx>
      <c:spPr>
        <a:noFill/>
        <a:ln>
          <a:solidFill>
            <a:schemeClr val="tx1"/>
          </a:solidFill>
        </a:ln>
      </c:spPr>
    </c:plotArea>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0.23453</cdr:x>
      <cdr:y>0.26693</cdr:y>
    </cdr:from>
    <cdr:to>
      <cdr:x>0.2466</cdr:x>
      <cdr:y>0.28196</cdr:y>
    </cdr:to>
    <cdr:sp macro="" textlink="">
      <cdr:nvSpPr>
        <cdr:cNvPr id="2" name="Rectangle 1"/>
        <cdr:cNvSpPr/>
      </cdr:nvSpPr>
      <cdr:spPr>
        <a:xfrm xmlns:a="http://schemas.openxmlformats.org/drawingml/2006/main">
          <a:off x="2799060" y="2556446"/>
          <a:ext cx="144016" cy="144016"/>
        </a:xfrm>
        <a:prstGeom xmlns:a="http://schemas.openxmlformats.org/drawingml/2006/main" prst="rect">
          <a:avLst/>
        </a:prstGeom>
        <a:solidFill xmlns:a="http://schemas.openxmlformats.org/drawingml/2006/main">
          <a:srgbClr val="FF000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0.23453</cdr:x>
      <cdr:y>0.297</cdr:y>
    </cdr:from>
    <cdr:to>
      <cdr:x>0.2466</cdr:x>
      <cdr:y>0.31204</cdr:y>
    </cdr:to>
    <cdr:sp macro="" textlink="">
      <cdr:nvSpPr>
        <cdr:cNvPr id="3" name="Rectangle 2"/>
        <cdr:cNvSpPr/>
      </cdr:nvSpPr>
      <cdr:spPr>
        <a:xfrm xmlns:a="http://schemas.openxmlformats.org/drawingml/2006/main">
          <a:off x="2799060" y="2844478"/>
          <a:ext cx="144016" cy="144016"/>
        </a:xfrm>
        <a:prstGeom xmlns:a="http://schemas.openxmlformats.org/drawingml/2006/main" prst="rect">
          <a:avLst/>
        </a:prstGeom>
        <a:solidFill xmlns:a="http://schemas.openxmlformats.org/drawingml/2006/main">
          <a:schemeClr val="bg1">
            <a:lumMod val="6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0.23453</cdr:x>
      <cdr:y>0.32707</cdr:y>
    </cdr:from>
    <cdr:to>
      <cdr:x>0.2466</cdr:x>
      <cdr:y>0.34211</cdr:y>
    </cdr:to>
    <cdr:sp macro="" textlink="">
      <cdr:nvSpPr>
        <cdr:cNvPr id="4" name="Rectangle 3"/>
        <cdr:cNvSpPr/>
      </cdr:nvSpPr>
      <cdr:spPr>
        <a:xfrm xmlns:a="http://schemas.openxmlformats.org/drawingml/2006/main">
          <a:off x="2799060" y="3132510"/>
          <a:ext cx="144016" cy="144016"/>
        </a:xfrm>
        <a:prstGeom xmlns:a="http://schemas.openxmlformats.org/drawingml/2006/main" prst="rect">
          <a:avLst/>
        </a:prstGeom>
        <a:solidFill xmlns:a="http://schemas.openxmlformats.org/drawingml/2006/main">
          <a:schemeClr val="accent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0.23453</cdr:x>
      <cdr:y>0.35715</cdr:y>
    </cdr:from>
    <cdr:to>
      <cdr:x>0.2466</cdr:x>
      <cdr:y>0.37218</cdr:y>
    </cdr:to>
    <cdr:sp macro="" textlink="">
      <cdr:nvSpPr>
        <cdr:cNvPr id="5" name="Rectangle 4"/>
        <cdr:cNvSpPr/>
      </cdr:nvSpPr>
      <cdr:spPr>
        <a:xfrm xmlns:a="http://schemas.openxmlformats.org/drawingml/2006/main">
          <a:off x="2799060" y="3420542"/>
          <a:ext cx="144016" cy="144016"/>
        </a:xfrm>
        <a:prstGeom xmlns:a="http://schemas.openxmlformats.org/drawingml/2006/main" prst="rect">
          <a:avLst/>
        </a:prstGeom>
        <a:solidFill xmlns:a="http://schemas.openxmlformats.org/drawingml/2006/main">
          <a:schemeClr val="accent2">
            <a:lumMod val="5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0.25263</cdr:x>
      <cdr:y>0.25941</cdr:y>
    </cdr:from>
    <cdr:to>
      <cdr:x>0.319</cdr:x>
      <cdr:y>0.28196</cdr:y>
    </cdr:to>
    <cdr:sp macro="" textlink="">
      <cdr:nvSpPr>
        <cdr:cNvPr id="6" name="TextBox 5"/>
        <cdr:cNvSpPr txBox="1"/>
      </cdr:nvSpPr>
      <cdr:spPr>
        <a:xfrm xmlns:a="http://schemas.openxmlformats.org/drawingml/2006/main">
          <a:off x="3015084" y="2484438"/>
          <a:ext cx="792088" cy="216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CH" b="1" dirty="0" err="1" smtClean="0"/>
            <a:t>ELNiño</a:t>
          </a:r>
          <a:endParaRPr lang="fr-CH" b="1" dirty="0" smtClean="0"/>
        </a:p>
        <a:p xmlns:a="http://schemas.openxmlformats.org/drawingml/2006/main">
          <a:endParaRPr lang="en-US" sz="1100" b="1" dirty="0"/>
        </a:p>
      </cdr:txBody>
    </cdr:sp>
  </cdr:relSizeAnchor>
  <cdr:relSizeAnchor xmlns:cdr="http://schemas.openxmlformats.org/drawingml/2006/chartDrawing">
    <cdr:from>
      <cdr:x>0.25263</cdr:x>
      <cdr:y>0.31955</cdr:y>
    </cdr:from>
    <cdr:to>
      <cdr:x>0.319</cdr:x>
      <cdr:y>0.34211</cdr:y>
    </cdr:to>
    <cdr:sp macro="" textlink="">
      <cdr:nvSpPr>
        <cdr:cNvPr id="7" name="TextBox 1"/>
        <cdr:cNvSpPr txBox="1"/>
      </cdr:nvSpPr>
      <cdr:spPr>
        <a:xfrm xmlns:a="http://schemas.openxmlformats.org/drawingml/2006/main">
          <a:off x="3015084" y="3060502"/>
          <a:ext cx="792088" cy="21602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r-CH" b="1" dirty="0" err="1" smtClean="0"/>
            <a:t>LaNiña</a:t>
          </a:r>
          <a:endParaRPr lang="fr-CH" b="1" dirty="0" smtClean="0"/>
        </a:p>
        <a:p xmlns:a="http://schemas.openxmlformats.org/drawingml/2006/main">
          <a:endParaRPr lang="en-US" sz="1100" dirty="0"/>
        </a:p>
      </cdr:txBody>
    </cdr:sp>
  </cdr:relSizeAnchor>
  <cdr:relSizeAnchor xmlns:cdr="http://schemas.openxmlformats.org/drawingml/2006/chartDrawing">
    <cdr:from>
      <cdr:x>0.25263</cdr:x>
      <cdr:y>0.34963</cdr:y>
    </cdr:from>
    <cdr:to>
      <cdr:x>0.319</cdr:x>
      <cdr:y>0.37218</cdr:y>
    </cdr:to>
    <cdr:sp macro="" textlink="">
      <cdr:nvSpPr>
        <cdr:cNvPr id="8" name="TextBox 1"/>
        <cdr:cNvSpPr txBox="1"/>
      </cdr:nvSpPr>
      <cdr:spPr>
        <a:xfrm xmlns:a="http://schemas.openxmlformats.org/drawingml/2006/main">
          <a:off x="3015084" y="3348534"/>
          <a:ext cx="792088" cy="21602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r-CH" b="1" dirty="0" err="1" smtClean="0"/>
            <a:t>Volcano</a:t>
          </a:r>
          <a:endParaRPr lang="fr-CH" b="1" dirty="0" smtClean="0"/>
        </a:p>
        <a:p xmlns:a="http://schemas.openxmlformats.org/drawingml/2006/main">
          <a:endParaRPr lang="en-US" sz="1100" dirty="0"/>
        </a:p>
      </cdr:txBody>
    </cdr:sp>
  </cdr:relSizeAnchor>
  <cdr:relSizeAnchor xmlns:cdr="http://schemas.openxmlformats.org/drawingml/2006/chartDrawing">
    <cdr:from>
      <cdr:x>0.25263</cdr:x>
      <cdr:y>0.28948</cdr:y>
    </cdr:from>
    <cdr:to>
      <cdr:x>0.319</cdr:x>
      <cdr:y>0.31204</cdr:y>
    </cdr:to>
    <cdr:sp macro="" textlink="">
      <cdr:nvSpPr>
        <cdr:cNvPr id="9" name="TextBox 1"/>
        <cdr:cNvSpPr txBox="1"/>
      </cdr:nvSpPr>
      <cdr:spPr>
        <a:xfrm xmlns:a="http://schemas.openxmlformats.org/drawingml/2006/main">
          <a:off x="3015084" y="2772470"/>
          <a:ext cx="792088" cy="21602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r-CH" b="1" dirty="0" err="1" smtClean="0"/>
            <a:t>Other</a:t>
          </a:r>
          <a:endParaRPr lang="fr-CH" b="1" dirty="0" smtClean="0"/>
        </a:p>
        <a:p xmlns:a="http://schemas.openxmlformats.org/drawingml/2006/main">
          <a:endParaRPr lang="en-US" sz="1100" dirty="0"/>
        </a:p>
      </cdr:txBody>
    </cdr:sp>
  </cdr:relSizeAnchor>
  <cdr:relSizeAnchor xmlns:cdr="http://schemas.openxmlformats.org/drawingml/2006/chartDrawing">
    <cdr:from>
      <cdr:x>0.17677</cdr:x>
      <cdr:y>0.82295</cdr:y>
    </cdr:from>
    <cdr:to>
      <cdr:x>0.54656</cdr:x>
      <cdr:y>0.85026</cdr:y>
    </cdr:to>
    <cdr:sp macro="" textlink="">
      <cdr:nvSpPr>
        <cdr:cNvPr id="10" name="TextBox 2"/>
        <cdr:cNvSpPr txBox="1"/>
      </cdr:nvSpPr>
      <cdr:spPr>
        <a:xfrm xmlns:a="http://schemas.openxmlformats.org/drawingml/2006/main">
          <a:off x="2109722" y="7881703"/>
          <a:ext cx="4413388" cy="261610"/>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EF159D6-D1DC-4D60-A76D-C0C7723B9DC3}" type="datetimeFigureOut">
              <a:rPr lang="en-US" smtClean="0"/>
              <a:t>01/10/2017</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2FCA9AA5-3082-431F-870F-AD18901599FA}" type="slidenum">
              <a:rPr lang="en-US" smtClean="0"/>
              <a:t>‹#›</a:t>
            </a:fld>
            <a:endParaRPr lang="en-US"/>
          </a:p>
        </p:txBody>
      </p:sp>
    </p:spTree>
    <p:extLst>
      <p:ext uri="{BB962C8B-B14F-4D97-AF65-F5344CB8AC3E}">
        <p14:creationId xmlns:p14="http://schemas.microsoft.com/office/powerpoint/2010/main" val="17295212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3DFB56A3-D66E-444B-AB09-CA350B2F399E}" type="datetimeFigureOut">
              <a:rPr lang="en-US" smtClean="0"/>
              <a:t>01/10/2017</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D46FB7C8-0CEF-4F05-BAC3-5022F50C1AAB}" type="slidenum">
              <a:rPr lang="en-US" smtClean="0"/>
              <a:t>‹#›</a:t>
            </a:fld>
            <a:endParaRPr lang="en-US"/>
          </a:p>
        </p:txBody>
      </p:sp>
    </p:spTree>
    <p:extLst>
      <p:ext uri="{BB962C8B-B14F-4D97-AF65-F5344CB8AC3E}">
        <p14:creationId xmlns:p14="http://schemas.microsoft.com/office/powerpoint/2010/main" val="1688597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Daily summaries in SYNOP messages are based on measurements that occur between synoptic reporting times and often over a period less than 24-hours. For instance in Europe minimum temperatures are recorded over the first 12-hour period and maximum temperatures during the next 12-hour period. Measured in this way, the true daily minimum and maximum temperatures are often not reported because they occur outside those 12-hour periods. As a result SYNOP reports have been shown to significantly underestimate extremes. Minimum temperatures measured in this way are often higher than the true daily minimum temperature. Similarly, maximum temperatures reported via SYNOP messages are often lower than the true daily maximum temperature reported as 24-hour climate observation</a:t>
            </a:r>
            <a:endParaRPr lang="en-US" dirty="0"/>
          </a:p>
        </p:txBody>
      </p:sp>
      <p:sp>
        <p:nvSpPr>
          <p:cNvPr id="4" name="Slide Number Placeholder 3"/>
          <p:cNvSpPr>
            <a:spLocks noGrp="1"/>
          </p:cNvSpPr>
          <p:nvPr>
            <p:ph type="sldNum" sz="quarter" idx="10"/>
          </p:nvPr>
        </p:nvSpPr>
        <p:spPr/>
        <p:txBody>
          <a:bodyPr/>
          <a:lstStyle/>
          <a:p>
            <a:fld id="{D46FB7C8-0CEF-4F05-BAC3-5022F50C1AAB}" type="slidenum">
              <a:rPr lang="en-US" smtClean="0"/>
              <a:t>12</a:t>
            </a:fld>
            <a:endParaRPr lang="en-US"/>
          </a:p>
        </p:txBody>
      </p:sp>
    </p:spTree>
    <p:extLst>
      <p:ext uri="{BB962C8B-B14F-4D97-AF65-F5344CB8AC3E}">
        <p14:creationId xmlns:p14="http://schemas.microsoft.com/office/powerpoint/2010/main" val="926005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6FB7C8-0CEF-4F05-BAC3-5022F50C1AAB}" type="slidenum">
              <a:rPr lang="en-US" smtClean="0"/>
              <a:t>14</a:t>
            </a:fld>
            <a:endParaRPr lang="en-US"/>
          </a:p>
        </p:txBody>
      </p:sp>
    </p:spTree>
    <p:extLst>
      <p:ext uri="{BB962C8B-B14F-4D97-AF65-F5344CB8AC3E}">
        <p14:creationId xmlns:p14="http://schemas.microsoft.com/office/powerpoint/2010/main" val="3305795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16000" cy="6912000"/>
          </a:xfrm>
          <a:prstGeom prst="rect">
            <a:avLst/>
          </a:prstGeom>
        </p:spPr>
      </p:pic>
      <p:sp>
        <p:nvSpPr>
          <p:cNvPr id="5" name="Title 1"/>
          <p:cNvSpPr txBox="1">
            <a:spLocks/>
          </p:cNvSpPr>
          <p:nvPr/>
        </p:nvSpPr>
        <p:spPr>
          <a:xfrm>
            <a:off x="751643" y="954805"/>
            <a:ext cx="8229600" cy="1840813"/>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800" dirty="0">
                <a:solidFill>
                  <a:srgbClr val="000099"/>
                </a:solidFill>
              </a:rPr>
              <a:t>Requirements for managing information for climate </a:t>
            </a:r>
            <a:r>
              <a:rPr lang="en-GB" sz="4800" dirty="0" smtClean="0">
                <a:solidFill>
                  <a:srgbClr val="000099"/>
                </a:solidFill>
              </a:rPr>
              <a:t>summaries</a:t>
            </a:r>
          </a:p>
          <a:p>
            <a:r>
              <a:rPr lang="en-GB" sz="3000" b="1" dirty="0" smtClean="0">
                <a:solidFill>
                  <a:srgbClr val="000099"/>
                </a:solidFill>
              </a:rPr>
              <a:t>WMO Perspective</a:t>
            </a:r>
            <a:endParaRPr lang="en-US" sz="3000" b="1" dirty="0">
              <a:solidFill>
                <a:srgbClr val="000099"/>
              </a:solidFill>
            </a:endParaRPr>
          </a:p>
        </p:txBody>
      </p:sp>
      <p:sp>
        <p:nvSpPr>
          <p:cNvPr id="4" name="Title 1"/>
          <p:cNvSpPr txBox="1">
            <a:spLocks/>
          </p:cNvSpPr>
          <p:nvPr/>
        </p:nvSpPr>
        <p:spPr>
          <a:xfrm>
            <a:off x="2401306" y="3446279"/>
            <a:ext cx="5234866"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rgbClr val="000090"/>
                </a:solidFill>
              </a:rPr>
              <a:t>Omar </a:t>
            </a:r>
            <a:r>
              <a:rPr lang="en-US" sz="2800" b="1" dirty="0" err="1" smtClean="0">
                <a:solidFill>
                  <a:srgbClr val="000090"/>
                </a:solidFill>
              </a:rPr>
              <a:t>Baddour</a:t>
            </a:r>
            <a:r>
              <a:rPr lang="en-US" sz="2800" b="1" dirty="0" smtClean="0">
                <a:solidFill>
                  <a:srgbClr val="000090"/>
                </a:solidFill>
              </a:rPr>
              <a:t/>
            </a:r>
            <a:br>
              <a:rPr lang="en-US" sz="2800" b="1" dirty="0" smtClean="0">
                <a:solidFill>
                  <a:srgbClr val="000090"/>
                </a:solidFill>
              </a:rPr>
            </a:br>
            <a:r>
              <a:rPr lang="fr-CH" sz="2200" dirty="0" smtClean="0">
                <a:solidFill>
                  <a:srgbClr val="000090"/>
                </a:solidFill>
              </a:rPr>
              <a:t>Agenda Item: </a:t>
            </a:r>
            <a:r>
              <a:rPr lang="fr-CH" sz="2200" b="1" dirty="0" smtClean="0">
                <a:solidFill>
                  <a:srgbClr val="000090"/>
                </a:solidFill>
              </a:rPr>
              <a:t>2.1</a:t>
            </a:r>
            <a:r>
              <a:rPr lang="fr-CH" sz="2200" dirty="0" smtClean="0">
                <a:solidFill>
                  <a:srgbClr val="000090"/>
                </a:solidFill>
              </a:rPr>
              <a:t> </a:t>
            </a:r>
            <a:endParaRPr lang="fr-CH" sz="2200" dirty="0">
              <a:solidFill>
                <a:srgbClr val="000090"/>
              </a:solidFill>
            </a:endParaRPr>
          </a:p>
          <a:p>
            <a:endParaRPr lang="en-US" sz="2800" dirty="0">
              <a:solidFill>
                <a:srgbClr val="000090"/>
              </a:solidFill>
            </a:endParaRPr>
          </a:p>
        </p:txBody>
      </p:sp>
      <p:sp>
        <p:nvSpPr>
          <p:cNvPr id="3" name="TextBox 2"/>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734" y="670264"/>
            <a:ext cx="4312791" cy="6187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1" y="3364689"/>
            <a:ext cx="3844031" cy="166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8561" y="2627790"/>
            <a:ext cx="4493474" cy="923330"/>
          </a:xfrm>
          <a:prstGeom prst="rect">
            <a:avLst/>
          </a:prstGeom>
          <a:noFill/>
        </p:spPr>
        <p:txBody>
          <a:bodyPr wrap="none" rtlCol="0">
            <a:spAutoFit/>
          </a:bodyPr>
          <a:lstStyle/>
          <a:p>
            <a:r>
              <a:rPr lang="fr-CH" b="1" dirty="0" smtClean="0">
                <a:solidFill>
                  <a:srgbClr val="FF0000"/>
                </a:solidFill>
              </a:rPr>
              <a:t>WMO  </a:t>
            </a:r>
            <a:r>
              <a:rPr lang="fr-CH" b="1" dirty="0" err="1" smtClean="0">
                <a:solidFill>
                  <a:srgbClr val="FF0000"/>
                </a:solidFill>
              </a:rPr>
              <a:t>Decision</a:t>
            </a:r>
            <a:r>
              <a:rPr lang="fr-CH" b="1" dirty="0" smtClean="0">
                <a:solidFill>
                  <a:srgbClr val="FF0000"/>
                </a:solidFill>
              </a:rPr>
              <a:t> ( EC-64, 2012)   to move </a:t>
            </a:r>
            <a:r>
              <a:rPr lang="fr-CH" b="1" dirty="0" err="1" smtClean="0">
                <a:solidFill>
                  <a:srgbClr val="FF0000"/>
                </a:solidFill>
              </a:rPr>
              <a:t>from</a:t>
            </a:r>
            <a:endParaRPr lang="fr-CH" b="1" dirty="0" smtClean="0">
              <a:solidFill>
                <a:srgbClr val="FF0000"/>
              </a:solidFill>
            </a:endParaRPr>
          </a:p>
          <a:p>
            <a:r>
              <a:rPr lang="fr-CH" b="1" dirty="0" err="1" smtClean="0">
                <a:solidFill>
                  <a:srgbClr val="FF0000"/>
                </a:solidFill>
              </a:rPr>
              <a:t>Decadal</a:t>
            </a:r>
            <a:r>
              <a:rPr lang="fr-CH" b="1" dirty="0" smtClean="0">
                <a:solidFill>
                  <a:srgbClr val="FF0000"/>
                </a:solidFill>
              </a:rPr>
              <a:t> </a:t>
            </a:r>
            <a:r>
              <a:rPr lang="fr-CH" b="1" dirty="0" err="1" smtClean="0">
                <a:solidFill>
                  <a:srgbClr val="FF0000"/>
                </a:solidFill>
              </a:rPr>
              <a:t>submission</a:t>
            </a:r>
            <a:r>
              <a:rPr lang="fr-CH" b="1" dirty="0" smtClean="0">
                <a:solidFill>
                  <a:srgbClr val="FF0000"/>
                </a:solidFill>
              </a:rPr>
              <a:t> to </a:t>
            </a:r>
            <a:r>
              <a:rPr lang="fr-CH" b="1" dirty="0" err="1">
                <a:solidFill>
                  <a:srgbClr val="FF0000"/>
                </a:solidFill>
              </a:rPr>
              <a:t>a</a:t>
            </a:r>
            <a:r>
              <a:rPr lang="fr-CH" b="1" dirty="0" err="1" smtClean="0">
                <a:solidFill>
                  <a:srgbClr val="FF0000"/>
                </a:solidFill>
              </a:rPr>
              <a:t>nnual</a:t>
            </a:r>
            <a:r>
              <a:rPr lang="fr-CH" b="1" dirty="0" smtClean="0">
                <a:solidFill>
                  <a:srgbClr val="FF0000"/>
                </a:solidFill>
              </a:rPr>
              <a:t> </a:t>
            </a:r>
            <a:r>
              <a:rPr lang="fr-CH" b="1" dirty="0" err="1" smtClean="0">
                <a:solidFill>
                  <a:srgbClr val="FF0000"/>
                </a:solidFill>
              </a:rPr>
              <a:t>submission</a:t>
            </a:r>
            <a:r>
              <a:rPr lang="fr-CH" b="1" dirty="0" smtClean="0">
                <a:solidFill>
                  <a:srgbClr val="FF0000"/>
                </a:solidFill>
              </a:rPr>
              <a:t>, </a:t>
            </a:r>
          </a:p>
          <a:p>
            <a:r>
              <a:rPr lang="fr-CH" dirty="0" smtClean="0"/>
              <a:t> </a:t>
            </a:r>
            <a:endParaRPr lang="en-US" dirty="0"/>
          </a:p>
        </p:txBody>
      </p:sp>
      <p:sp>
        <p:nvSpPr>
          <p:cNvPr id="6" name="TextBox 5"/>
          <p:cNvSpPr txBox="1"/>
          <p:nvPr/>
        </p:nvSpPr>
        <p:spPr>
          <a:xfrm>
            <a:off x="171753" y="670264"/>
            <a:ext cx="3743332" cy="1200329"/>
          </a:xfrm>
          <a:prstGeom prst="rect">
            <a:avLst/>
          </a:prstGeom>
          <a:noFill/>
        </p:spPr>
        <p:txBody>
          <a:bodyPr wrap="none" rtlCol="0">
            <a:spAutoFit/>
          </a:bodyPr>
          <a:lstStyle/>
          <a:p>
            <a:r>
              <a:rPr lang="fr-CH" b="1" dirty="0" smtClean="0"/>
              <a:t>World </a:t>
            </a:r>
            <a:r>
              <a:rPr lang="fr-CH" b="1" dirty="0" err="1" smtClean="0"/>
              <a:t>Weather</a:t>
            </a:r>
            <a:r>
              <a:rPr lang="fr-CH" b="1" dirty="0" smtClean="0"/>
              <a:t> Records : </a:t>
            </a:r>
          </a:p>
          <a:p>
            <a:r>
              <a:rPr lang="fr-CH" dirty="0" err="1"/>
              <a:t>M</a:t>
            </a:r>
            <a:r>
              <a:rPr lang="fr-CH" dirty="0" err="1" smtClean="0"/>
              <a:t>onthly</a:t>
            </a:r>
            <a:r>
              <a:rPr lang="fr-CH" dirty="0" smtClean="0"/>
              <a:t> </a:t>
            </a:r>
            <a:r>
              <a:rPr lang="fr-CH" dirty="0" err="1" smtClean="0"/>
              <a:t>averages</a:t>
            </a:r>
            <a:r>
              <a:rPr lang="fr-CH" dirty="0" smtClean="0"/>
              <a:t> of stations  records </a:t>
            </a:r>
          </a:p>
          <a:p>
            <a:r>
              <a:rPr lang="fr-CH" dirty="0" smtClean="0"/>
              <a:t>of key </a:t>
            </a:r>
            <a:r>
              <a:rPr lang="fr-CH" dirty="0" err="1" smtClean="0"/>
              <a:t>ECVs</a:t>
            </a:r>
            <a:r>
              <a:rPr lang="fr-CH" dirty="0" smtClean="0"/>
              <a:t>, </a:t>
            </a:r>
            <a:r>
              <a:rPr lang="fr-CH" dirty="0" err="1" smtClean="0"/>
              <a:t>published</a:t>
            </a:r>
            <a:r>
              <a:rPr lang="fr-CH" dirty="0" smtClean="0"/>
              <a:t> </a:t>
            </a:r>
            <a:r>
              <a:rPr lang="fr-CH" dirty="0" err="1" smtClean="0"/>
              <a:t>since</a:t>
            </a:r>
            <a:r>
              <a:rPr lang="fr-CH" dirty="0" smtClean="0"/>
              <a:t> 1927</a:t>
            </a:r>
          </a:p>
          <a:p>
            <a:r>
              <a:rPr lang="fr-CH" dirty="0" smtClean="0"/>
              <a:t>In 10 </a:t>
            </a:r>
            <a:r>
              <a:rPr lang="fr-CH" dirty="0" err="1" smtClean="0"/>
              <a:t>year</a:t>
            </a:r>
            <a:r>
              <a:rPr lang="fr-CH" dirty="0" smtClean="0"/>
              <a:t> publication </a:t>
            </a:r>
            <a:r>
              <a:rPr lang="fr-CH" dirty="0" err="1" smtClean="0"/>
              <a:t>series</a:t>
            </a:r>
            <a:endParaRPr lang="en-US" dirty="0"/>
          </a:p>
        </p:txBody>
      </p:sp>
      <p:sp>
        <p:nvSpPr>
          <p:cNvPr id="7" name="Slide Number Placeholder 6"/>
          <p:cNvSpPr>
            <a:spLocks noGrp="1"/>
          </p:cNvSpPr>
          <p:nvPr>
            <p:ph type="sldNum" sz="quarter" idx="12"/>
          </p:nvPr>
        </p:nvSpPr>
        <p:spPr/>
        <p:txBody>
          <a:bodyPr/>
          <a:lstStyle/>
          <a:p>
            <a:fld id="{9259AF2F-52C6-9B46-B8B2-0579234AE62E}" type="slidenum">
              <a:rPr lang="en-US" smtClean="0"/>
              <a:t>10</a:t>
            </a:fld>
            <a:endParaRPr lang="en-US"/>
          </a:p>
        </p:txBody>
      </p:sp>
    </p:spTree>
    <p:extLst>
      <p:ext uri="{BB962C8B-B14F-4D97-AF65-F5344CB8AC3E}">
        <p14:creationId xmlns:p14="http://schemas.microsoft.com/office/powerpoint/2010/main" val="13418965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6752" y="603681"/>
            <a:ext cx="4273164" cy="5879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86430" y="976055"/>
            <a:ext cx="4181384" cy="2585323"/>
          </a:xfrm>
          <a:prstGeom prst="rect">
            <a:avLst/>
          </a:prstGeom>
          <a:noFill/>
        </p:spPr>
        <p:txBody>
          <a:bodyPr wrap="square" rtlCol="0">
            <a:spAutoFit/>
          </a:bodyPr>
          <a:lstStyle/>
          <a:p>
            <a:r>
              <a:rPr lang="fr-CH" b="1" dirty="0" smtClean="0"/>
              <a:t>WMO </a:t>
            </a:r>
            <a:r>
              <a:rPr lang="fr-CH" b="1" dirty="0" err="1" smtClean="0"/>
              <a:t>Climatological</a:t>
            </a:r>
            <a:r>
              <a:rPr lang="fr-CH" b="1" dirty="0" smtClean="0"/>
              <a:t> Standard </a:t>
            </a:r>
            <a:r>
              <a:rPr lang="fr-CH" b="1" dirty="0" err="1" smtClean="0"/>
              <a:t>Normals</a:t>
            </a:r>
            <a:endParaRPr lang="fr-CH" b="1" dirty="0" smtClean="0"/>
          </a:p>
          <a:p>
            <a:endParaRPr lang="fr-CH" dirty="0"/>
          </a:p>
          <a:p>
            <a:r>
              <a:rPr lang="fr-CH" dirty="0" err="1" smtClean="0">
                <a:solidFill>
                  <a:srgbClr val="FF0000"/>
                </a:solidFill>
              </a:rPr>
              <a:t>Congress</a:t>
            </a:r>
            <a:r>
              <a:rPr lang="fr-CH" dirty="0" smtClean="0">
                <a:solidFill>
                  <a:srgbClr val="FF0000"/>
                </a:solidFill>
              </a:rPr>
              <a:t> </a:t>
            </a:r>
            <a:r>
              <a:rPr lang="en-US" dirty="0" smtClean="0">
                <a:solidFill>
                  <a:srgbClr val="FF0000"/>
                </a:solidFill>
              </a:rPr>
              <a:t>Resolution ( Res.16 (Cg-17), 2015)</a:t>
            </a:r>
            <a:r>
              <a:rPr lang="fr-CH" dirty="0" smtClean="0">
                <a:solidFill>
                  <a:srgbClr val="FF0000"/>
                </a:solidFill>
              </a:rPr>
              <a:t> to </a:t>
            </a:r>
            <a:r>
              <a:rPr lang="fr-CH" dirty="0" err="1" smtClean="0">
                <a:solidFill>
                  <a:srgbClr val="FF0000"/>
                </a:solidFill>
              </a:rPr>
              <a:t>promulgate</a:t>
            </a:r>
            <a:r>
              <a:rPr lang="fr-CH" dirty="0" smtClean="0">
                <a:solidFill>
                  <a:srgbClr val="FF0000"/>
                </a:solidFill>
              </a:rPr>
              <a:t> </a:t>
            </a:r>
            <a:r>
              <a:rPr lang="fr-CH" dirty="0" err="1" smtClean="0">
                <a:solidFill>
                  <a:srgbClr val="FF0000"/>
                </a:solidFill>
              </a:rPr>
              <a:t>CCl</a:t>
            </a:r>
            <a:r>
              <a:rPr lang="fr-CH" dirty="0">
                <a:solidFill>
                  <a:srgbClr val="FF0000"/>
                </a:solidFill>
              </a:rPr>
              <a:t> </a:t>
            </a:r>
            <a:r>
              <a:rPr lang="fr-CH" dirty="0" err="1" smtClean="0">
                <a:solidFill>
                  <a:srgbClr val="FF0000"/>
                </a:solidFill>
              </a:rPr>
              <a:t>Recommendation</a:t>
            </a:r>
            <a:endParaRPr lang="fr-CH" dirty="0" smtClean="0">
              <a:solidFill>
                <a:srgbClr val="FF0000"/>
              </a:solidFill>
            </a:endParaRPr>
          </a:p>
          <a:p>
            <a:r>
              <a:rPr lang="fr-CH" dirty="0" smtClean="0">
                <a:solidFill>
                  <a:srgbClr val="FF0000"/>
                </a:solidFill>
              </a:rPr>
              <a:t> to move </a:t>
            </a:r>
            <a:r>
              <a:rPr lang="fr-CH" dirty="0" err="1" smtClean="0">
                <a:solidFill>
                  <a:srgbClr val="FF0000"/>
                </a:solidFill>
              </a:rPr>
              <a:t>from</a:t>
            </a:r>
            <a:r>
              <a:rPr lang="fr-CH" dirty="0" smtClean="0">
                <a:solidFill>
                  <a:srgbClr val="FF0000"/>
                </a:solidFill>
              </a:rPr>
              <a:t> 30 </a:t>
            </a:r>
            <a:r>
              <a:rPr lang="fr-CH" dirty="0" err="1" smtClean="0">
                <a:solidFill>
                  <a:srgbClr val="FF0000"/>
                </a:solidFill>
              </a:rPr>
              <a:t>years</a:t>
            </a:r>
            <a:r>
              <a:rPr lang="fr-CH" dirty="0" smtClean="0">
                <a:solidFill>
                  <a:srgbClr val="FF0000"/>
                </a:solidFill>
              </a:rPr>
              <a:t> </a:t>
            </a:r>
          </a:p>
          <a:p>
            <a:r>
              <a:rPr lang="fr-CH" dirty="0" smtClean="0">
                <a:solidFill>
                  <a:srgbClr val="FF0000"/>
                </a:solidFill>
              </a:rPr>
              <a:t>cycle updates to 10 </a:t>
            </a:r>
            <a:r>
              <a:rPr lang="fr-CH" dirty="0" err="1" smtClean="0">
                <a:solidFill>
                  <a:srgbClr val="FF0000"/>
                </a:solidFill>
              </a:rPr>
              <a:t>years</a:t>
            </a:r>
            <a:r>
              <a:rPr lang="fr-CH" dirty="0" smtClean="0">
                <a:solidFill>
                  <a:srgbClr val="FF0000"/>
                </a:solidFill>
              </a:rPr>
              <a:t> updates</a:t>
            </a:r>
          </a:p>
          <a:p>
            <a:endParaRPr lang="fr-CH" dirty="0"/>
          </a:p>
          <a:p>
            <a:r>
              <a:rPr lang="fr-CH" dirty="0" smtClean="0"/>
              <a:t>1981-2010 </a:t>
            </a:r>
            <a:r>
              <a:rPr lang="fr-CH" dirty="0" err="1" smtClean="0"/>
              <a:t>current</a:t>
            </a:r>
            <a:r>
              <a:rPr lang="fr-CH" dirty="0" smtClean="0"/>
              <a:t>  </a:t>
            </a:r>
            <a:r>
              <a:rPr lang="fr-CH" dirty="0" err="1" smtClean="0"/>
              <a:t>reference</a:t>
            </a:r>
            <a:r>
              <a:rPr lang="fr-CH" dirty="0" smtClean="0"/>
              <a:t> </a:t>
            </a:r>
            <a:r>
              <a:rPr lang="fr-CH" dirty="0" err="1" smtClean="0"/>
              <a:t>period</a:t>
            </a:r>
            <a:endParaRPr lang="fr-CH" dirty="0" smtClean="0"/>
          </a:p>
          <a:p>
            <a:r>
              <a:rPr lang="fr-CH" dirty="0" smtClean="0"/>
              <a:t>to </a:t>
            </a:r>
            <a:r>
              <a:rPr lang="fr-CH" dirty="0" err="1" smtClean="0"/>
              <a:t>be</a:t>
            </a:r>
            <a:r>
              <a:rPr lang="fr-CH" dirty="0" smtClean="0"/>
              <a:t> </a:t>
            </a:r>
            <a:r>
              <a:rPr lang="fr-CH" dirty="0" err="1" smtClean="0"/>
              <a:t>replaced</a:t>
            </a:r>
            <a:r>
              <a:rPr lang="fr-CH" dirty="0" smtClean="0"/>
              <a:t> by 1991-2020 in 2021</a:t>
            </a:r>
            <a:endParaRPr lang="en-US" dirty="0"/>
          </a:p>
        </p:txBody>
      </p:sp>
      <p:sp>
        <p:nvSpPr>
          <p:cNvPr id="5" name="Slide Number Placeholder 4"/>
          <p:cNvSpPr>
            <a:spLocks noGrp="1"/>
          </p:cNvSpPr>
          <p:nvPr>
            <p:ph type="sldNum" sz="quarter" idx="12"/>
          </p:nvPr>
        </p:nvSpPr>
        <p:spPr/>
        <p:txBody>
          <a:bodyPr/>
          <a:lstStyle/>
          <a:p>
            <a:fld id="{9259AF2F-52C6-9B46-B8B2-0579234AE62E}" type="slidenum">
              <a:rPr lang="en-US" smtClean="0"/>
              <a:t>11</a:t>
            </a:fld>
            <a:endParaRPr lang="en-US"/>
          </a:p>
        </p:txBody>
      </p:sp>
    </p:spTree>
    <p:extLst>
      <p:ext uri="{BB962C8B-B14F-4D97-AF65-F5344CB8AC3E}">
        <p14:creationId xmlns:p14="http://schemas.microsoft.com/office/powerpoint/2010/main" val="15405713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b="1" dirty="0" smtClean="0"/>
              <a:t>Reporting Daily </a:t>
            </a:r>
            <a:r>
              <a:rPr lang="en-US" sz="1600" b="1" dirty="0"/>
              <a:t>Climate </a:t>
            </a:r>
            <a:r>
              <a:rPr lang="en-US" sz="1600" b="1" dirty="0" smtClean="0"/>
              <a:t>extremes s </a:t>
            </a:r>
            <a:r>
              <a:rPr lang="en-US" sz="1600" b="1" dirty="0"/>
              <a:t>via Monthly CLIMAT </a:t>
            </a:r>
            <a:r>
              <a:rPr lang="en-US" sz="1600" b="1" dirty="0" smtClean="0"/>
              <a:t>Messages</a:t>
            </a:r>
            <a:endParaRPr lang="en-US" sz="1600" b="1" dirty="0"/>
          </a:p>
        </p:txBody>
      </p:sp>
      <p:sp>
        <p:nvSpPr>
          <p:cNvPr id="3" name="Content Placeholder 2"/>
          <p:cNvSpPr>
            <a:spLocks noGrp="1"/>
          </p:cNvSpPr>
          <p:nvPr>
            <p:ph idx="1"/>
          </p:nvPr>
        </p:nvSpPr>
        <p:spPr/>
        <p:txBody>
          <a:bodyPr>
            <a:normAutofit fontScale="92500" lnSpcReduction="20000"/>
          </a:bodyPr>
          <a:lstStyle/>
          <a:p>
            <a:pPr marL="0" indent="0">
              <a:buNone/>
            </a:pPr>
            <a:r>
              <a:rPr lang="en-US" sz="2000" dirty="0"/>
              <a:t>For many measures of climate extremes, monthly CLIMAT data are insufficient and daily summaries provided via SYNOP messages are also insufficient. There is a need for a Daily CLIMAT message; not just for timeliness, but principally for data that is compatible with long historic daily series developed and made available by </a:t>
            </a:r>
            <a:r>
              <a:rPr lang="en-US" sz="2000" dirty="0" smtClean="0"/>
              <a:t>NMSs</a:t>
            </a:r>
          </a:p>
          <a:p>
            <a:pPr marL="0" indent="0">
              <a:buNone/>
            </a:pPr>
            <a:endParaRPr lang="en-US" sz="2000" dirty="0" smtClean="0"/>
          </a:p>
          <a:p>
            <a:pPr marL="0" indent="0">
              <a:buNone/>
            </a:pPr>
            <a:r>
              <a:rPr lang="en-US" sz="2000" dirty="0" smtClean="0"/>
              <a:t>Daily </a:t>
            </a:r>
            <a:r>
              <a:rPr lang="en-US" sz="2000" dirty="0"/>
              <a:t>summaries in SYNOP messages are based on measurements that occur between synoptic reporting times and often over a period less than 24-hours. </a:t>
            </a:r>
            <a:endParaRPr lang="en-US" sz="2000" dirty="0" smtClean="0"/>
          </a:p>
          <a:p>
            <a:pPr marL="0" indent="0">
              <a:buNone/>
            </a:pPr>
            <a:r>
              <a:rPr lang="en-US" sz="2000" dirty="0" smtClean="0"/>
              <a:t>For </a:t>
            </a:r>
            <a:r>
              <a:rPr lang="en-US" sz="2000" dirty="0"/>
              <a:t>instance in Europe minimum temperatures are recorded over the first 12-hour period and maximum temperatures during the next 12-hour period. Measured in this way, the </a:t>
            </a:r>
            <a:r>
              <a:rPr lang="en-US" sz="2000" dirty="0">
                <a:solidFill>
                  <a:srgbClr val="FF0000"/>
                </a:solidFill>
              </a:rPr>
              <a:t>true daily minimum and maximum temperatures are often not reported because they occur outside those 12-hour periods</a:t>
            </a:r>
            <a:r>
              <a:rPr lang="en-US" sz="2000" dirty="0"/>
              <a:t>. </a:t>
            </a:r>
            <a:r>
              <a:rPr lang="en-US" sz="2000" dirty="0">
                <a:solidFill>
                  <a:srgbClr val="FF0000"/>
                </a:solidFill>
              </a:rPr>
              <a:t>As a result SYNOP reports have been shown to significantly underestimate extremes</a:t>
            </a:r>
            <a:r>
              <a:rPr lang="en-US" sz="2000" dirty="0"/>
              <a:t>. Minimum temperatures measured in this way are often higher than the true daily minimum temperature. Similarly, maximum temperatures reported via SYNOP messages are often lower than the true daily maximum temperature reported as 24-hour climate observation</a:t>
            </a:r>
          </a:p>
        </p:txBody>
      </p:sp>
      <p:sp>
        <p:nvSpPr>
          <p:cNvPr id="4" name="Slide Number Placeholder 3"/>
          <p:cNvSpPr>
            <a:spLocks noGrp="1"/>
          </p:cNvSpPr>
          <p:nvPr>
            <p:ph type="sldNum" sz="quarter" idx="12"/>
          </p:nvPr>
        </p:nvSpPr>
        <p:spPr/>
        <p:txBody>
          <a:bodyPr/>
          <a:lstStyle/>
          <a:p>
            <a:fld id="{9259AF2F-52C6-9B46-B8B2-0579234AE62E}" type="slidenum">
              <a:rPr lang="en-US" smtClean="0"/>
              <a:t>12</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24820699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smtClean="0"/>
              <a:t>NOAA/NCEI </a:t>
            </a:r>
            <a:r>
              <a:rPr lang="en-US" dirty="0"/>
              <a:t>in cooperation with IPET-DRMM and NOAA/NCEP developed a template for transmission of daily climate observations in BUFR format</a:t>
            </a:r>
            <a:r>
              <a:rPr lang="en-US" dirty="0" smtClean="0"/>
              <a:t>; – </a:t>
            </a:r>
            <a:r>
              <a:rPr lang="en-US" dirty="0">
                <a:solidFill>
                  <a:srgbClr val="FF0000"/>
                </a:solidFill>
              </a:rPr>
              <a:t>Supplemental daily extreme temperature and precipitation values for monthly climate report</a:t>
            </a:r>
            <a:r>
              <a:rPr lang="en-US" dirty="0"/>
              <a:t>. This BUFR table provides the ability for National Meteorological and Hydrological Services (NMHSs) to provide 31 Daily observations for the following </a:t>
            </a:r>
            <a:r>
              <a:rPr lang="en-US" dirty="0" smtClean="0"/>
              <a:t>elements:</a:t>
            </a:r>
          </a:p>
          <a:p>
            <a:pPr lvl="1">
              <a:buFont typeface="Courier New" panose="02070309020205020404" pitchFamily="49" charset="0"/>
              <a:buChar char="o"/>
            </a:pPr>
            <a:r>
              <a:rPr lang="en-US" sz="2600" dirty="0" smtClean="0"/>
              <a:t>Time </a:t>
            </a:r>
            <a:r>
              <a:rPr lang="en-US" sz="2600" dirty="0"/>
              <a:t>of Observation for </a:t>
            </a:r>
            <a:r>
              <a:rPr lang="en-US" sz="2600" dirty="0" smtClean="0"/>
              <a:t>Temperature</a:t>
            </a:r>
          </a:p>
          <a:p>
            <a:pPr lvl="1">
              <a:buFont typeface="Courier New" panose="02070309020205020404" pitchFamily="49" charset="0"/>
              <a:buChar char="o"/>
            </a:pPr>
            <a:r>
              <a:rPr lang="en-US" sz="2600" dirty="0" smtClean="0"/>
              <a:t>Daily </a:t>
            </a:r>
            <a:r>
              <a:rPr lang="en-US" sz="2600" dirty="0"/>
              <a:t>Maximum Temperature </a:t>
            </a:r>
            <a:endParaRPr lang="en-US" sz="2600" dirty="0" smtClean="0"/>
          </a:p>
          <a:p>
            <a:pPr lvl="1">
              <a:buFont typeface="Courier New" panose="02070309020205020404" pitchFamily="49" charset="0"/>
              <a:buChar char="o"/>
            </a:pPr>
            <a:r>
              <a:rPr lang="en-US" sz="2600" dirty="0" smtClean="0"/>
              <a:t>Daily </a:t>
            </a:r>
            <a:r>
              <a:rPr lang="en-US" sz="2600" dirty="0"/>
              <a:t>Minimum Temperature </a:t>
            </a:r>
            <a:endParaRPr lang="en-US" sz="2600" dirty="0" smtClean="0"/>
          </a:p>
          <a:p>
            <a:pPr lvl="1">
              <a:buFont typeface="Courier New" panose="02070309020205020404" pitchFamily="49" charset="0"/>
              <a:buChar char="o"/>
            </a:pPr>
            <a:r>
              <a:rPr lang="en-US" sz="2600" dirty="0" smtClean="0"/>
              <a:t>Daily </a:t>
            </a:r>
            <a:r>
              <a:rPr lang="en-US" sz="2600" dirty="0"/>
              <a:t>Mean Temperature (if it differs from </a:t>
            </a:r>
            <a:r>
              <a:rPr lang="en-US" sz="2600" dirty="0" err="1"/>
              <a:t>max+min</a:t>
            </a:r>
            <a:r>
              <a:rPr lang="en-US" sz="2600" dirty="0"/>
              <a:t>/2) </a:t>
            </a:r>
            <a:endParaRPr lang="en-US" sz="2600" dirty="0" smtClean="0"/>
          </a:p>
          <a:p>
            <a:pPr lvl="1">
              <a:buFont typeface="Courier New" panose="02070309020205020404" pitchFamily="49" charset="0"/>
              <a:buChar char="o"/>
            </a:pPr>
            <a:r>
              <a:rPr lang="en-US" sz="2600" dirty="0" smtClean="0"/>
              <a:t>Time </a:t>
            </a:r>
            <a:r>
              <a:rPr lang="en-US" sz="2600" dirty="0"/>
              <a:t>of Observation for Precipitation </a:t>
            </a:r>
            <a:endParaRPr lang="en-US" sz="2600" dirty="0" smtClean="0"/>
          </a:p>
          <a:p>
            <a:pPr lvl="1">
              <a:buFont typeface="Courier New" panose="02070309020205020404" pitchFamily="49" charset="0"/>
              <a:buChar char="o"/>
            </a:pPr>
            <a:r>
              <a:rPr lang="en-US" sz="2600" dirty="0" smtClean="0"/>
              <a:t>Total </a:t>
            </a:r>
            <a:r>
              <a:rPr lang="en-US" sz="2600" dirty="0"/>
              <a:t>Daily Precipitation </a:t>
            </a:r>
            <a:endParaRPr lang="en-US" sz="2600" dirty="0" smtClean="0"/>
          </a:p>
          <a:p>
            <a:pPr lvl="1">
              <a:buFont typeface="Courier New" panose="02070309020205020404" pitchFamily="49" charset="0"/>
              <a:buChar char="o"/>
            </a:pPr>
            <a:r>
              <a:rPr lang="en-US" sz="2600" dirty="0" smtClean="0"/>
              <a:t>Depth </a:t>
            </a:r>
            <a:r>
              <a:rPr lang="en-US" sz="2600" dirty="0"/>
              <a:t>of New Snowfall </a:t>
            </a:r>
            <a:endParaRPr lang="en-US" sz="2600" dirty="0" smtClean="0"/>
          </a:p>
          <a:p>
            <a:pPr lvl="1">
              <a:buFont typeface="Courier New" panose="02070309020205020404" pitchFamily="49" charset="0"/>
              <a:buChar char="o"/>
            </a:pPr>
            <a:r>
              <a:rPr lang="en-US" sz="2600" dirty="0" smtClean="0"/>
              <a:t>Depth </a:t>
            </a:r>
            <a:r>
              <a:rPr lang="en-US" sz="2600" dirty="0"/>
              <a:t>of Total Snow on the Ground </a:t>
            </a:r>
            <a:endParaRPr lang="en-US" sz="2600" dirty="0" smtClean="0"/>
          </a:p>
          <a:p>
            <a:pPr marL="457200" lvl="1" indent="0">
              <a:buNone/>
            </a:pPr>
            <a:endParaRPr lang="fr-CH" sz="2600" dirty="0"/>
          </a:p>
          <a:p>
            <a:pPr marL="457200" lvl="1" indent="0">
              <a:buNone/>
            </a:pPr>
            <a:endParaRPr lang="en-US" sz="2600" dirty="0" smtClean="0"/>
          </a:p>
        </p:txBody>
      </p:sp>
      <p:sp>
        <p:nvSpPr>
          <p:cNvPr id="4" name="Slide Number Placeholder 3"/>
          <p:cNvSpPr>
            <a:spLocks noGrp="1"/>
          </p:cNvSpPr>
          <p:nvPr>
            <p:ph type="sldNum" sz="quarter" idx="12"/>
          </p:nvPr>
        </p:nvSpPr>
        <p:spPr/>
        <p:txBody>
          <a:bodyPr/>
          <a:lstStyle/>
          <a:p>
            <a:fld id="{9259AF2F-52C6-9B46-B8B2-0579234AE62E}" type="slidenum">
              <a:rPr lang="en-US" smtClean="0"/>
              <a:t>13</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2000353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sz="3200" b="1" dirty="0" smtClean="0"/>
              <a:t>National </a:t>
            </a:r>
            <a:r>
              <a:rPr lang="fr-CH" sz="3200" b="1" dirty="0" err="1" smtClean="0"/>
              <a:t>Climate</a:t>
            </a:r>
            <a:r>
              <a:rPr lang="fr-CH" sz="3200" b="1" dirty="0" smtClean="0"/>
              <a:t> Monitoring </a:t>
            </a:r>
            <a:r>
              <a:rPr lang="fr-CH" sz="3200" b="1" dirty="0" err="1" smtClean="0"/>
              <a:t>Products</a:t>
            </a:r>
            <a:r>
              <a:rPr lang="fr-CH" sz="3200" b="1" dirty="0" smtClean="0"/>
              <a:t> (</a:t>
            </a:r>
            <a:r>
              <a:rPr lang="fr-CH" sz="3200" b="1" dirty="0" err="1" smtClean="0"/>
              <a:t>NCMPs</a:t>
            </a:r>
            <a:r>
              <a:rPr lang="fr-CH" sz="3200" b="1" dirty="0" smtClean="0"/>
              <a:t>)</a:t>
            </a:r>
            <a:endParaRPr lang="en-US" sz="3200" b="1"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5165" y="1274009"/>
            <a:ext cx="4110361" cy="4947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823" y="1240085"/>
            <a:ext cx="3448050" cy="498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9259AF2F-52C6-9B46-B8B2-0579234AE62E}" type="slidenum">
              <a:rPr lang="en-US" smtClean="0"/>
              <a:t>14</a:t>
            </a:fld>
            <a:endParaRPr lang="en-US"/>
          </a:p>
        </p:txBody>
      </p:sp>
      <p:sp>
        <p:nvSpPr>
          <p:cNvPr id="6" name="TextBox 5"/>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25588888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2315" y="1029809"/>
            <a:ext cx="3595458" cy="4798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523907"/>
            <a:ext cx="5202316" cy="4131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33663" y="337351"/>
            <a:ext cx="7020704" cy="584775"/>
          </a:xfrm>
          <a:prstGeom prst="rect">
            <a:avLst/>
          </a:prstGeom>
          <a:noFill/>
        </p:spPr>
        <p:txBody>
          <a:bodyPr wrap="none" rtlCol="0">
            <a:spAutoFit/>
          </a:bodyPr>
          <a:lstStyle/>
          <a:p>
            <a:r>
              <a:rPr lang="fr-CH" sz="3200" b="1" dirty="0" err="1" smtClean="0"/>
              <a:t>Reporting</a:t>
            </a:r>
            <a:r>
              <a:rPr lang="fr-CH" sz="3200" b="1" dirty="0" smtClean="0"/>
              <a:t> on </a:t>
            </a:r>
            <a:r>
              <a:rPr lang="fr-CH" sz="3200" b="1" dirty="0" err="1" smtClean="0"/>
              <a:t>wide</a:t>
            </a:r>
            <a:r>
              <a:rPr lang="fr-CH" sz="3200" b="1" dirty="0"/>
              <a:t>-</a:t>
            </a:r>
            <a:r>
              <a:rPr lang="fr-CH" sz="3200" b="1" dirty="0" smtClean="0"/>
              <a:t>area </a:t>
            </a:r>
            <a:r>
              <a:rPr lang="fr-CH" sz="3200" b="1" dirty="0" err="1" smtClean="0"/>
              <a:t>extreme</a:t>
            </a:r>
            <a:r>
              <a:rPr lang="fr-CH" sz="3200" b="1" dirty="0" smtClean="0"/>
              <a:t> </a:t>
            </a:r>
            <a:r>
              <a:rPr lang="fr-CH" sz="3200" b="1" dirty="0" err="1" smtClean="0"/>
              <a:t>events</a:t>
            </a:r>
            <a:r>
              <a:rPr lang="fr-CH" sz="3200" b="1" dirty="0" smtClean="0"/>
              <a:t> </a:t>
            </a:r>
            <a:endParaRPr lang="en-US" sz="3200" b="1" dirty="0"/>
          </a:p>
        </p:txBody>
      </p:sp>
      <p:sp>
        <p:nvSpPr>
          <p:cNvPr id="5" name="Slide Number Placeholder 4"/>
          <p:cNvSpPr>
            <a:spLocks noGrp="1"/>
          </p:cNvSpPr>
          <p:nvPr>
            <p:ph type="sldNum" sz="quarter" idx="12"/>
          </p:nvPr>
        </p:nvSpPr>
        <p:spPr/>
        <p:txBody>
          <a:bodyPr/>
          <a:lstStyle/>
          <a:p>
            <a:fld id="{9259AF2F-52C6-9B46-B8B2-0579234AE62E}" type="slidenum">
              <a:rPr lang="en-US" smtClean="0"/>
              <a:t>15</a:t>
            </a:fld>
            <a:endParaRPr lang="en-US"/>
          </a:p>
        </p:txBody>
      </p:sp>
      <p:sp>
        <p:nvSpPr>
          <p:cNvPr id="8" name="TextBox 7"/>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32901440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02"/>
            <a:ext cx="8229600" cy="1143000"/>
          </a:xfrm>
        </p:spPr>
        <p:txBody>
          <a:bodyPr>
            <a:normAutofit/>
          </a:bodyPr>
          <a:lstStyle/>
          <a:p>
            <a:r>
              <a:rPr lang="fr-CH" sz="3200" b="1" dirty="0" smtClean="0"/>
              <a:t>Information Management </a:t>
            </a:r>
            <a:r>
              <a:rPr lang="fr-CH" sz="3200" b="1" dirty="0" err="1" smtClean="0"/>
              <a:t>Requirements</a:t>
            </a:r>
            <a:endParaRPr lang="en-US" sz="3200" b="1" dirty="0"/>
          </a:p>
        </p:txBody>
      </p:sp>
      <p:sp>
        <p:nvSpPr>
          <p:cNvPr id="3" name="Content Placeholder 2"/>
          <p:cNvSpPr>
            <a:spLocks noGrp="1"/>
          </p:cNvSpPr>
          <p:nvPr>
            <p:ph idx="1"/>
          </p:nvPr>
        </p:nvSpPr>
        <p:spPr>
          <a:xfrm>
            <a:off x="248575" y="916620"/>
            <a:ext cx="8580268" cy="5164584"/>
          </a:xfrm>
        </p:spPr>
        <p:txBody>
          <a:bodyPr>
            <a:noAutofit/>
          </a:bodyPr>
          <a:lstStyle/>
          <a:p>
            <a:pPr marL="0" indent="0">
              <a:buNone/>
            </a:pPr>
            <a:r>
              <a:rPr lang="en-GB" sz="1600" dirty="0"/>
              <a:t> </a:t>
            </a:r>
            <a:r>
              <a:rPr lang="en-GB" sz="1600" b="1" dirty="0" smtClean="0"/>
              <a:t>Availability</a:t>
            </a:r>
            <a:endParaRPr lang="en-US" sz="1600" dirty="0"/>
          </a:p>
          <a:p>
            <a:pPr lvl="0"/>
            <a:r>
              <a:rPr lang="en-GB" sz="1600" dirty="0"/>
              <a:t>F</a:t>
            </a:r>
            <a:r>
              <a:rPr lang="en-GB" sz="1600" dirty="0" smtClean="0"/>
              <a:t>riendly  gateway for </a:t>
            </a:r>
            <a:r>
              <a:rPr lang="en-GB" sz="1600" dirty="0"/>
              <a:t>discovering data</a:t>
            </a:r>
            <a:endParaRPr lang="en-US" sz="1600" dirty="0"/>
          </a:p>
          <a:p>
            <a:pPr lvl="0"/>
            <a:r>
              <a:rPr lang="en-GB" sz="1600" dirty="0"/>
              <a:t>Provide information on inventory of available ECVs data</a:t>
            </a:r>
            <a:endParaRPr lang="en-US" sz="1600" dirty="0"/>
          </a:p>
          <a:p>
            <a:pPr lvl="0"/>
            <a:r>
              <a:rPr lang="en-GB" sz="1600" dirty="0"/>
              <a:t>Information on rescued and to be rescued ( Data Rescue information management)</a:t>
            </a:r>
            <a:endParaRPr lang="en-US" sz="1600" dirty="0"/>
          </a:p>
          <a:p>
            <a:pPr lvl="0"/>
            <a:r>
              <a:rPr lang="en-GB" sz="1600" dirty="0"/>
              <a:t>National Climate data </a:t>
            </a:r>
            <a:r>
              <a:rPr lang="en-GB" sz="1600" dirty="0" smtClean="0"/>
              <a:t> and products to </a:t>
            </a:r>
            <a:r>
              <a:rPr lang="en-GB" sz="1600" dirty="0"/>
              <a:t>be </a:t>
            </a:r>
            <a:r>
              <a:rPr lang="en-GB" sz="1600" dirty="0" smtClean="0"/>
              <a:t>reported  using commonly recommended   practices</a:t>
            </a:r>
          </a:p>
          <a:p>
            <a:pPr marL="0" indent="0">
              <a:buNone/>
            </a:pPr>
            <a:r>
              <a:rPr lang="en-GB" sz="1600" b="1" dirty="0" smtClean="0"/>
              <a:t>Exchange</a:t>
            </a:r>
            <a:endParaRPr lang="en-US" sz="1600" dirty="0"/>
          </a:p>
          <a:p>
            <a:pPr lvl="0"/>
            <a:r>
              <a:rPr lang="en-GB" sz="1600" dirty="0"/>
              <a:t>Information on data exchange policy</a:t>
            </a:r>
            <a:endParaRPr lang="en-US" sz="1600" dirty="0"/>
          </a:p>
          <a:p>
            <a:pPr lvl="0"/>
            <a:r>
              <a:rPr lang="en-GB" sz="1600" dirty="0"/>
              <a:t>Information on data model and format</a:t>
            </a:r>
            <a:endParaRPr lang="en-US" sz="1600" dirty="0"/>
          </a:p>
          <a:p>
            <a:pPr lvl="0"/>
            <a:r>
              <a:rPr lang="en-GB" sz="1600" dirty="0"/>
              <a:t>Date of next update (if regular),</a:t>
            </a:r>
            <a:endParaRPr lang="en-US" sz="1600" dirty="0"/>
          </a:p>
          <a:p>
            <a:pPr lvl="0"/>
            <a:r>
              <a:rPr lang="en-GB" sz="1600" dirty="0"/>
              <a:t>Guidance on Access and Retrieval </a:t>
            </a:r>
            <a:endParaRPr lang="en-US" sz="1600" dirty="0"/>
          </a:p>
          <a:p>
            <a:pPr lvl="0"/>
            <a:r>
              <a:rPr lang="en-GB" sz="1600" dirty="0"/>
              <a:t>Guidance of the registry of data sets and </a:t>
            </a:r>
            <a:r>
              <a:rPr lang="en-GB" sz="1600" dirty="0" smtClean="0"/>
              <a:t>products</a:t>
            </a:r>
            <a:endParaRPr lang="en-US" sz="1600" dirty="0"/>
          </a:p>
          <a:p>
            <a:pPr marL="0" indent="0">
              <a:buNone/>
            </a:pPr>
            <a:r>
              <a:rPr lang="en-GB" sz="1600" b="1" dirty="0"/>
              <a:t>Use </a:t>
            </a:r>
            <a:endParaRPr lang="en-US" sz="1600" dirty="0"/>
          </a:p>
          <a:p>
            <a:pPr lvl="0"/>
            <a:r>
              <a:rPr lang="en-GB" sz="1600" dirty="0"/>
              <a:t>Updates on the publication of new data sets and versions,</a:t>
            </a:r>
            <a:endParaRPr lang="en-US" sz="1600" dirty="0"/>
          </a:p>
          <a:p>
            <a:pPr lvl="0"/>
            <a:r>
              <a:rPr lang="en-GB" sz="1600" dirty="0"/>
              <a:t>Description of data sets for global </a:t>
            </a:r>
            <a:r>
              <a:rPr lang="en-GB" sz="1600" dirty="0" smtClean="0"/>
              <a:t>use</a:t>
            </a:r>
            <a:r>
              <a:rPr lang="en-GB" sz="1600" dirty="0"/>
              <a:t>:</a:t>
            </a:r>
            <a:r>
              <a:rPr lang="en-GB" sz="1600" dirty="0" smtClean="0"/>
              <a:t> information on the peer </a:t>
            </a:r>
            <a:r>
              <a:rPr lang="en-GB" sz="1600" dirty="0"/>
              <a:t>review, </a:t>
            </a:r>
            <a:r>
              <a:rPr lang="en-GB" sz="1600" dirty="0" smtClean="0"/>
              <a:t>origin</a:t>
            </a:r>
            <a:r>
              <a:rPr lang="en-GB" sz="1600" dirty="0"/>
              <a:t>/ author, </a:t>
            </a:r>
            <a:endParaRPr lang="en-US" sz="1600" dirty="0"/>
          </a:p>
          <a:p>
            <a:r>
              <a:rPr lang="en-GB" sz="1600" dirty="0" smtClean="0"/>
              <a:t>Guidance </a:t>
            </a:r>
            <a:r>
              <a:rPr lang="en-GB" sz="1600" dirty="0"/>
              <a:t>on maturity and  uncertainty estimate </a:t>
            </a:r>
            <a:r>
              <a:rPr lang="en-GB" sz="1600" dirty="0" smtClean="0"/>
              <a:t>, </a:t>
            </a:r>
          </a:p>
          <a:p>
            <a:r>
              <a:rPr lang="en-GB" sz="1600" dirty="0" smtClean="0"/>
              <a:t>Guidance </a:t>
            </a:r>
            <a:r>
              <a:rPr lang="en-GB" sz="1600" dirty="0"/>
              <a:t>on </a:t>
            </a:r>
            <a:r>
              <a:rPr lang="en-GB" sz="1600" dirty="0" smtClean="0"/>
              <a:t>citation,</a:t>
            </a:r>
            <a:endParaRPr lang="en-US" sz="1600" dirty="0" smtClean="0"/>
          </a:p>
          <a:p>
            <a:r>
              <a:rPr lang="en-GB" sz="1600" dirty="0" smtClean="0"/>
              <a:t>Guidance </a:t>
            </a:r>
            <a:r>
              <a:rPr lang="en-GB" sz="1600" dirty="0"/>
              <a:t>on </a:t>
            </a:r>
            <a:r>
              <a:rPr lang="en-GB" sz="1600" dirty="0" smtClean="0"/>
              <a:t>software for analysing the data </a:t>
            </a:r>
            <a:endParaRPr lang="en-US" sz="1600" dirty="0"/>
          </a:p>
          <a:p>
            <a:pPr marL="0" indent="0">
              <a:buNone/>
            </a:pPr>
            <a:endParaRPr lang="fr-CH" sz="1600" b="1" dirty="0" smtClean="0"/>
          </a:p>
          <a:p>
            <a:pPr marL="0" indent="0">
              <a:buNone/>
            </a:pPr>
            <a:endParaRPr lang="fr-CH" sz="1600" dirty="0" smtClean="0"/>
          </a:p>
          <a:p>
            <a:pPr marL="0" indent="0">
              <a:buNone/>
            </a:pPr>
            <a:endParaRPr lang="en-US" sz="1600" dirty="0"/>
          </a:p>
        </p:txBody>
      </p:sp>
      <p:sp>
        <p:nvSpPr>
          <p:cNvPr id="4" name="Slide Number Placeholder 3"/>
          <p:cNvSpPr>
            <a:spLocks noGrp="1"/>
          </p:cNvSpPr>
          <p:nvPr>
            <p:ph type="sldNum" sz="quarter" idx="12"/>
          </p:nvPr>
        </p:nvSpPr>
        <p:spPr/>
        <p:txBody>
          <a:bodyPr/>
          <a:lstStyle/>
          <a:p>
            <a:fld id="{9259AF2F-52C6-9B46-B8B2-0579234AE62E}" type="slidenum">
              <a:rPr lang="en-US" smtClean="0"/>
              <a:t>16</a:t>
            </a:fld>
            <a:endParaRPr lang="en-US" dirty="0"/>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3901195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99" y="457200"/>
            <a:ext cx="8229600" cy="1143000"/>
          </a:xfrm>
        </p:spPr>
        <p:txBody>
          <a:bodyPr>
            <a:noAutofit/>
          </a:bodyPr>
          <a:lstStyle/>
          <a:p>
            <a:r>
              <a:rPr lang="fr-CH" sz="3200" b="1" dirty="0" err="1" smtClean="0"/>
              <a:t>Concluding</a:t>
            </a:r>
            <a:r>
              <a:rPr lang="fr-CH" sz="3200" b="1" dirty="0" smtClean="0"/>
              <a:t> </a:t>
            </a:r>
            <a:r>
              <a:rPr lang="fr-CH" sz="3200" b="1" dirty="0" err="1" smtClean="0"/>
              <a:t>Remarks</a:t>
            </a:r>
            <a:endParaRPr lang="en-US" sz="3200" b="1" dirty="0"/>
          </a:p>
        </p:txBody>
      </p:sp>
      <p:sp>
        <p:nvSpPr>
          <p:cNvPr id="3" name="Content Placeholder 2"/>
          <p:cNvSpPr>
            <a:spLocks noGrp="1"/>
          </p:cNvSpPr>
          <p:nvPr>
            <p:ph idx="1"/>
          </p:nvPr>
        </p:nvSpPr>
        <p:spPr/>
        <p:txBody>
          <a:bodyPr>
            <a:normAutofit fontScale="92500" lnSpcReduction="10000"/>
          </a:bodyPr>
          <a:lstStyle/>
          <a:p>
            <a:pPr marL="0" indent="0">
              <a:buNone/>
            </a:pPr>
            <a:r>
              <a:rPr lang="fr-CH" sz="2400" b="1" dirty="0" smtClean="0"/>
              <a:t>1- </a:t>
            </a:r>
            <a:r>
              <a:rPr lang="fr-CH" sz="2400" dirty="0" smtClean="0"/>
              <a:t>New </a:t>
            </a:r>
            <a:r>
              <a:rPr lang="fr-CH" sz="2400" dirty="0" err="1"/>
              <a:t>products</a:t>
            </a:r>
            <a:r>
              <a:rPr lang="fr-CH" sz="2400" dirty="0"/>
              <a:t> </a:t>
            </a:r>
            <a:r>
              <a:rPr lang="fr-CH" sz="2400" dirty="0" err="1"/>
              <a:t>need</a:t>
            </a:r>
            <a:r>
              <a:rPr lang="fr-CH" sz="2400" dirty="0"/>
              <a:t>  </a:t>
            </a:r>
            <a:r>
              <a:rPr lang="fr-CH" sz="2400" dirty="0" err="1" smtClean="0"/>
              <a:t>possibly</a:t>
            </a:r>
            <a:r>
              <a:rPr lang="fr-CH" sz="2400" dirty="0" smtClean="0"/>
              <a:t> </a:t>
            </a:r>
            <a:r>
              <a:rPr lang="fr-CH" sz="2400" dirty="0" err="1" smtClean="0"/>
              <a:t>additional</a:t>
            </a:r>
            <a:r>
              <a:rPr lang="fr-CH" sz="2400" dirty="0" smtClean="0"/>
              <a:t> and/or </a:t>
            </a:r>
            <a:r>
              <a:rPr lang="fr-CH" sz="2400" dirty="0" err="1" smtClean="0"/>
              <a:t>different</a:t>
            </a:r>
            <a:r>
              <a:rPr lang="fr-CH" sz="2400" dirty="0" smtClean="0"/>
              <a:t> </a:t>
            </a:r>
            <a:r>
              <a:rPr lang="fr-CH" sz="2400" dirty="0"/>
              <a:t>infrastructure </a:t>
            </a:r>
            <a:r>
              <a:rPr lang="fr-CH" sz="2400" dirty="0" err="1" smtClean="0"/>
              <a:t>requirements</a:t>
            </a:r>
            <a:r>
              <a:rPr lang="fr-CH" sz="2400" dirty="0" smtClean="0"/>
              <a:t>, on-top of  </a:t>
            </a:r>
            <a:r>
              <a:rPr lang="fr-CH" sz="2400" dirty="0"/>
              <a:t>the </a:t>
            </a:r>
            <a:r>
              <a:rPr lang="fr-CH" sz="2400" dirty="0" err="1"/>
              <a:t>existing</a:t>
            </a:r>
            <a:r>
              <a:rPr lang="fr-CH" sz="2400" dirty="0"/>
              <a:t> </a:t>
            </a:r>
            <a:r>
              <a:rPr lang="fr-CH" sz="2400" dirty="0" err="1"/>
              <a:t>ones</a:t>
            </a:r>
            <a:r>
              <a:rPr lang="fr-CH" sz="2400" dirty="0"/>
              <a:t> </a:t>
            </a:r>
            <a:r>
              <a:rPr lang="fr-CH" sz="2400" dirty="0" smtClean="0"/>
              <a:t>in </a:t>
            </a:r>
            <a:r>
              <a:rPr lang="fr-CH" sz="2400" dirty="0" err="1" smtClean="0"/>
              <a:t>managing</a:t>
            </a:r>
            <a:r>
              <a:rPr lang="fr-CH" sz="2400" dirty="0" smtClean="0"/>
              <a:t> information; </a:t>
            </a:r>
            <a:r>
              <a:rPr lang="fr-CH" sz="2400" dirty="0" err="1" smtClean="0"/>
              <a:t>e.g</a:t>
            </a:r>
            <a:r>
              <a:rPr lang="fr-CH" sz="2400" dirty="0" smtClean="0"/>
              <a:t>:</a:t>
            </a:r>
          </a:p>
          <a:p>
            <a:pPr lvl="1">
              <a:buFont typeface="Arial" panose="020B0604020202020204" pitchFamily="34" charset="0"/>
              <a:buChar char="•"/>
            </a:pPr>
            <a:r>
              <a:rPr lang="fr-CH" sz="2000" b="1" dirty="0" smtClean="0"/>
              <a:t>Data </a:t>
            </a:r>
            <a:r>
              <a:rPr lang="fr-CH" sz="2000" b="1" dirty="0" err="1"/>
              <a:t>rescue</a:t>
            </a:r>
            <a:endParaRPr lang="fr-CH" sz="2000" b="1" dirty="0"/>
          </a:p>
          <a:p>
            <a:pPr lvl="1">
              <a:buFont typeface="Arial" panose="020B0604020202020204" pitchFamily="34" charset="0"/>
              <a:buChar char="•"/>
            </a:pPr>
            <a:r>
              <a:rPr lang="fr-CH" sz="2000" b="1" dirty="0" err="1" smtClean="0"/>
              <a:t>NCMPs</a:t>
            </a:r>
            <a:endParaRPr lang="fr-CH" sz="2000" b="1" dirty="0"/>
          </a:p>
          <a:p>
            <a:pPr lvl="1">
              <a:buFont typeface="Arial" panose="020B0604020202020204" pitchFamily="34" charset="0"/>
              <a:buChar char="•"/>
            </a:pPr>
            <a:r>
              <a:rPr lang="fr-CH" sz="2000" b="1" dirty="0" err="1" smtClean="0"/>
              <a:t>Extreme</a:t>
            </a:r>
            <a:r>
              <a:rPr lang="fr-CH" sz="2000" b="1" dirty="0" smtClean="0"/>
              <a:t> Events</a:t>
            </a:r>
          </a:p>
          <a:p>
            <a:pPr lvl="1">
              <a:buFont typeface="Arial" panose="020B0604020202020204" pitchFamily="34" charset="0"/>
              <a:buChar char="•"/>
            </a:pPr>
            <a:r>
              <a:rPr lang="fr-CH" sz="2000" b="1" dirty="0" smtClean="0"/>
              <a:t>Daily CLIMAT</a:t>
            </a:r>
          </a:p>
          <a:p>
            <a:pPr marL="457200" lvl="1" indent="0">
              <a:buNone/>
            </a:pPr>
            <a:endParaRPr lang="fr-CH" sz="2000" dirty="0" smtClean="0"/>
          </a:p>
          <a:p>
            <a:pPr marL="0" lvl="0" indent="0">
              <a:buNone/>
            </a:pPr>
            <a:r>
              <a:rPr lang="fr-CH" sz="2400" b="1" dirty="0" smtClean="0"/>
              <a:t>2. </a:t>
            </a:r>
            <a:r>
              <a:rPr lang="en-GB" sz="2400" dirty="0"/>
              <a:t>Identify key climate-related </a:t>
            </a:r>
            <a:r>
              <a:rPr lang="en-GB" sz="2400" dirty="0" smtClean="0"/>
              <a:t>datasets that </a:t>
            </a:r>
            <a:r>
              <a:rPr lang="en-GB" sz="2400" dirty="0"/>
              <a:t>should be promoted as </a:t>
            </a:r>
            <a:r>
              <a:rPr lang="en-GB" sz="2400" dirty="0" smtClean="0"/>
              <a:t>basis for constructing climate indicators,</a:t>
            </a:r>
          </a:p>
          <a:p>
            <a:pPr marL="0" lvl="0" indent="0">
              <a:buNone/>
            </a:pPr>
            <a:endParaRPr lang="en-GB" sz="2400" dirty="0" smtClean="0"/>
          </a:p>
          <a:p>
            <a:pPr marL="0" lvl="0" indent="0">
              <a:buNone/>
            </a:pPr>
            <a:r>
              <a:rPr lang="en-GB" sz="2400" b="1" dirty="0" smtClean="0"/>
              <a:t>3. </a:t>
            </a:r>
            <a:r>
              <a:rPr lang="en-GB" sz="2400" dirty="0" smtClean="0"/>
              <a:t>Need for these datasets to be made visible prominently and accessible  </a:t>
            </a:r>
            <a:endParaRPr lang="fr-CH" sz="2400" dirty="0"/>
          </a:p>
        </p:txBody>
      </p:sp>
      <p:sp>
        <p:nvSpPr>
          <p:cNvPr id="4" name="Slide Number Placeholder 3"/>
          <p:cNvSpPr>
            <a:spLocks noGrp="1"/>
          </p:cNvSpPr>
          <p:nvPr>
            <p:ph type="sldNum" sz="quarter" idx="12"/>
          </p:nvPr>
        </p:nvSpPr>
        <p:spPr/>
        <p:txBody>
          <a:bodyPr/>
          <a:lstStyle/>
          <a:p>
            <a:fld id="{9259AF2F-52C6-9B46-B8B2-0579234AE62E}" type="slidenum">
              <a:rPr lang="en-US" smtClean="0"/>
              <a:t>17</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38647255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p:txBody>
      </p:sp>
      <p:sp>
        <p:nvSpPr>
          <p:cNvPr id="2" name="Slide Number Placeholder 1"/>
          <p:cNvSpPr>
            <a:spLocks noGrp="1"/>
          </p:cNvSpPr>
          <p:nvPr>
            <p:ph type="sldNum" sz="quarter" idx="12"/>
          </p:nvPr>
        </p:nvSpPr>
        <p:spPr/>
        <p:txBody>
          <a:bodyPr/>
          <a:lstStyle/>
          <a:p>
            <a:fld id="{9259AF2F-52C6-9B46-B8B2-0579234AE62E}" type="slidenum">
              <a:rPr lang="en-US" smtClean="0"/>
              <a:t>18</a:t>
            </a:fld>
            <a:endParaRPr lang="en-US"/>
          </a:p>
        </p:txBody>
      </p:sp>
      <p:sp>
        <p:nvSpPr>
          <p:cNvPr id="6" name="TextBox 5"/>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b="1" dirty="0" smtClean="0"/>
              <a:t>Content</a:t>
            </a:r>
            <a:endParaRPr lang="en-US" b="1" dirty="0"/>
          </a:p>
        </p:txBody>
      </p:sp>
      <p:sp>
        <p:nvSpPr>
          <p:cNvPr id="3" name="Content Placeholder 2"/>
          <p:cNvSpPr>
            <a:spLocks noGrp="1"/>
          </p:cNvSpPr>
          <p:nvPr>
            <p:ph idx="1"/>
          </p:nvPr>
        </p:nvSpPr>
        <p:spPr>
          <a:xfrm>
            <a:off x="457200" y="1227337"/>
            <a:ext cx="8229600" cy="4525963"/>
          </a:xfrm>
        </p:spPr>
        <p:txBody>
          <a:bodyPr>
            <a:normAutofit fontScale="92500"/>
          </a:bodyPr>
          <a:lstStyle/>
          <a:p>
            <a:pPr marL="457200" indent="-457200">
              <a:lnSpc>
                <a:spcPct val="150000"/>
              </a:lnSpc>
              <a:buFont typeface="+mj-lt"/>
              <a:buAutoNum type="arabicPeriod"/>
            </a:pPr>
            <a:r>
              <a:rPr lang="fr-CH" sz="2400" b="1" dirty="0"/>
              <a:t>The </a:t>
            </a:r>
            <a:r>
              <a:rPr lang="fr-CH" sz="2400" b="1" dirty="0" err="1"/>
              <a:t>need</a:t>
            </a:r>
            <a:r>
              <a:rPr lang="fr-CH" sz="2400" b="1" dirty="0"/>
              <a:t> for </a:t>
            </a:r>
            <a:r>
              <a:rPr lang="fr-CH" sz="2400" b="1" dirty="0" err="1"/>
              <a:t>globally</a:t>
            </a:r>
            <a:r>
              <a:rPr lang="fr-CH" sz="2400" b="1" dirty="0"/>
              <a:t> </a:t>
            </a:r>
            <a:r>
              <a:rPr lang="fr-CH" sz="2400" b="1" dirty="0" err="1"/>
              <a:t>coordinated</a:t>
            </a:r>
            <a:r>
              <a:rPr lang="fr-CH" sz="2400" b="1" dirty="0"/>
              <a:t> </a:t>
            </a:r>
            <a:r>
              <a:rPr lang="fr-CH" sz="2400" b="1" dirty="0" err="1"/>
              <a:t>climate</a:t>
            </a:r>
            <a:r>
              <a:rPr lang="fr-CH" sz="2400" b="1" dirty="0"/>
              <a:t> </a:t>
            </a:r>
            <a:r>
              <a:rPr lang="fr-CH" sz="2400" b="1" dirty="0" err="1" smtClean="0"/>
              <a:t>summaries</a:t>
            </a:r>
            <a:endParaRPr lang="fr-CH" sz="2400" b="1" dirty="0" smtClean="0"/>
          </a:p>
          <a:p>
            <a:pPr marL="457200" indent="-457200">
              <a:lnSpc>
                <a:spcPct val="150000"/>
              </a:lnSpc>
              <a:buFont typeface="+mj-lt"/>
              <a:buAutoNum type="arabicPeriod"/>
            </a:pPr>
            <a:r>
              <a:rPr lang="fr-CH" sz="2400" b="1" dirty="0" err="1"/>
              <a:t>Examples</a:t>
            </a:r>
            <a:r>
              <a:rPr lang="fr-CH" sz="2400" b="1" dirty="0"/>
              <a:t> of </a:t>
            </a:r>
            <a:r>
              <a:rPr lang="fr-CH" sz="2400" b="1" dirty="0" smtClean="0"/>
              <a:t>Publications</a:t>
            </a:r>
          </a:p>
          <a:p>
            <a:pPr marL="457200" indent="-457200">
              <a:lnSpc>
                <a:spcPct val="150000"/>
              </a:lnSpc>
              <a:buFont typeface="+mj-lt"/>
              <a:buAutoNum type="arabicPeriod"/>
            </a:pPr>
            <a:r>
              <a:rPr lang="fr-CH" sz="2400" b="1" dirty="0" err="1" smtClean="0"/>
              <a:t>Climate</a:t>
            </a:r>
            <a:r>
              <a:rPr lang="fr-CH" sz="2400" b="1" dirty="0" smtClean="0"/>
              <a:t> </a:t>
            </a:r>
            <a:r>
              <a:rPr lang="fr-CH" sz="2400" b="1" dirty="0" err="1" smtClean="0"/>
              <a:t>indicators</a:t>
            </a:r>
            <a:r>
              <a:rPr lang="fr-CH" sz="2400" b="1" dirty="0" smtClean="0"/>
              <a:t> </a:t>
            </a:r>
            <a:r>
              <a:rPr lang="fr-CH" sz="2400" b="1" dirty="0"/>
              <a:t>in the WMO </a:t>
            </a:r>
            <a:r>
              <a:rPr lang="fr-CH" sz="2400" b="1" dirty="0" err="1"/>
              <a:t>Statment</a:t>
            </a:r>
            <a:r>
              <a:rPr lang="fr-CH" sz="2400" b="1" dirty="0"/>
              <a:t> on the State of the Global </a:t>
            </a:r>
            <a:r>
              <a:rPr lang="fr-CH" sz="2400" b="1" dirty="0" err="1" smtClean="0"/>
              <a:t>Climate</a:t>
            </a:r>
            <a:endParaRPr lang="fr-CH" sz="2400" b="1" dirty="0" smtClean="0"/>
          </a:p>
          <a:p>
            <a:pPr marL="457200" indent="-457200">
              <a:lnSpc>
                <a:spcPct val="150000"/>
              </a:lnSpc>
              <a:buFont typeface="+mj-lt"/>
              <a:buAutoNum type="arabicPeriod"/>
            </a:pPr>
            <a:r>
              <a:rPr lang="fr-CH" sz="2400" b="1" dirty="0" smtClean="0"/>
              <a:t> </a:t>
            </a:r>
            <a:r>
              <a:rPr lang="en-GB" sz="2400" b="1" dirty="0"/>
              <a:t>General requirements for climate </a:t>
            </a:r>
            <a:r>
              <a:rPr lang="en-GB" sz="2400" b="1" dirty="0" smtClean="0"/>
              <a:t>summaries</a:t>
            </a:r>
          </a:p>
          <a:p>
            <a:pPr marL="457200" indent="-457200">
              <a:lnSpc>
                <a:spcPct val="150000"/>
              </a:lnSpc>
              <a:buFont typeface="+mj-lt"/>
              <a:buAutoNum type="arabicPeriod"/>
            </a:pPr>
            <a:r>
              <a:rPr lang="fr-CH" sz="2400" b="1" dirty="0" smtClean="0"/>
              <a:t>New data </a:t>
            </a:r>
            <a:r>
              <a:rPr lang="fr-CH" sz="2400" b="1" dirty="0" err="1" smtClean="0"/>
              <a:t>requirements</a:t>
            </a:r>
            <a:endParaRPr lang="fr-CH" sz="2400" b="1" dirty="0" smtClean="0"/>
          </a:p>
          <a:p>
            <a:pPr marL="457200" indent="-457200">
              <a:lnSpc>
                <a:spcPct val="150000"/>
              </a:lnSpc>
              <a:buFont typeface="+mj-lt"/>
              <a:buAutoNum type="arabicPeriod"/>
            </a:pPr>
            <a:r>
              <a:rPr lang="fr-CH" sz="2400" b="1" dirty="0"/>
              <a:t>Information Management </a:t>
            </a:r>
            <a:r>
              <a:rPr lang="fr-CH" sz="2400" b="1" dirty="0" err="1" smtClean="0"/>
              <a:t>Requirements</a:t>
            </a:r>
            <a:endParaRPr lang="fr-CH" sz="2400" b="1" dirty="0"/>
          </a:p>
          <a:p>
            <a:pPr marL="457200" indent="-457200">
              <a:lnSpc>
                <a:spcPct val="150000"/>
              </a:lnSpc>
              <a:buFont typeface="+mj-lt"/>
              <a:buAutoNum type="arabicPeriod"/>
            </a:pPr>
            <a:r>
              <a:rPr lang="fr-CH" sz="2400" b="1" dirty="0" err="1" smtClean="0"/>
              <a:t>Concluding</a:t>
            </a:r>
            <a:r>
              <a:rPr lang="fr-CH" sz="2400" b="1" dirty="0" smtClean="0"/>
              <a:t> </a:t>
            </a:r>
            <a:r>
              <a:rPr lang="fr-CH" sz="2400" b="1" dirty="0" err="1"/>
              <a:t>Remarks</a:t>
            </a:r>
            <a:endParaRPr lang="fr-CH" sz="2400" b="1" dirty="0" smtClean="0"/>
          </a:p>
          <a:p>
            <a:pPr>
              <a:lnSpc>
                <a:spcPct val="150000"/>
              </a:lnSpc>
            </a:pPr>
            <a:endParaRPr lang="en-US" sz="2400" b="1" dirty="0"/>
          </a:p>
        </p:txBody>
      </p:sp>
      <p:sp>
        <p:nvSpPr>
          <p:cNvPr id="4" name="Slide Number Placeholder 3"/>
          <p:cNvSpPr>
            <a:spLocks noGrp="1"/>
          </p:cNvSpPr>
          <p:nvPr>
            <p:ph type="sldNum" sz="quarter" idx="12"/>
          </p:nvPr>
        </p:nvSpPr>
        <p:spPr/>
        <p:txBody>
          <a:bodyPr/>
          <a:lstStyle/>
          <a:p>
            <a:fld id="{9259AF2F-52C6-9B46-B8B2-0579234AE62E}" type="slidenum">
              <a:rPr lang="en-US" smtClean="0"/>
              <a:t>2</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1541616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sz="3200" b="1" dirty="0" smtClean="0"/>
              <a:t>The </a:t>
            </a:r>
            <a:r>
              <a:rPr lang="fr-CH" sz="3200" b="1" dirty="0" err="1" smtClean="0"/>
              <a:t>need</a:t>
            </a:r>
            <a:r>
              <a:rPr lang="fr-CH" sz="3200" b="1" dirty="0" smtClean="0"/>
              <a:t> for </a:t>
            </a:r>
            <a:r>
              <a:rPr lang="fr-CH" sz="3200" b="1" dirty="0" err="1" smtClean="0"/>
              <a:t>globally</a:t>
            </a:r>
            <a:r>
              <a:rPr lang="fr-CH" sz="3200" b="1" dirty="0" smtClean="0"/>
              <a:t> </a:t>
            </a:r>
            <a:r>
              <a:rPr lang="fr-CH" sz="3200" b="1" dirty="0" err="1" smtClean="0"/>
              <a:t>coordinated</a:t>
            </a:r>
            <a:r>
              <a:rPr lang="fr-CH" sz="3200" b="1" dirty="0" smtClean="0"/>
              <a:t> </a:t>
            </a:r>
            <a:r>
              <a:rPr lang="fr-CH" sz="3200" b="1" dirty="0" err="1" smtClean="0"/>
              <a:t>climate</a:t>
            </a:r>
            <a:r>
              <a:rPr lang="fr-CH" sz="3200" b="1" dirty="0" smtClean="0"/>
              <a:t> </a:t>
            </a:r>
            <a:r>
              <a:rPr lang="fr-CH" sz="3200" b="1" dirty="0" err="1" smtClean="0"/>
              <a:t>summaries</a:t>
            </a:r>
            <a:endParaRPr lang="en-US" sz="3200" b="1" dirty="0"/>
          </a:p>
        </p:txBody>
      </p:sp>
      <p:sp>
        <p:nvSpPr>
          <p:cNvPr id="3" name="Content Placeholder 2"/>
          <p:cNvSpPr>
            <a:spLocks noGrp="1"/>
          </p:cNvSpPr>
          <p:nvPr>
            <p:ph idx="1"/>
          </p:nvPr>
        </p:nvSpPr>
        <p:spPr/>
        <p:txBody>
          <a:bodyPr>
            <a:normAutofit/>
          </a:bodyPr>
          <a:lstStyle/>
          <a:p>
            <a:r>
              <a:rPr lang="fr-CH" dirty="0" err="1" smtClean="0"/>
              <a:t>Provide</a:t>
            </a:r>
            <a:r>
              <a:rPr lang="fr-CH" dirty="0" smtClean="0"/>
              <a:t> </a:t>
            </a:r>
            <a:r>
              <a:rPr lang="fr-CH" dirty="0" err="1" smtClean="0"/>
              <a:t>snap-shots</a:t>
            </a:r>
            <a:r>
              <a:rPr lang="fr-CH" dirty="0" smtClean="0"/>
              <a:t> on the state of the </a:t>
            </a:r>
            <a:r>
              <a:rPr lang="fr-CH" dirty="0" err="1" smtClean="0"/>
              <a:t>climate</a:t>
            </a:r>
            <a:endParaRPr lang="fr-CH" dirty="0" smtClean="0"/>
          </a:p>
          <a:p>
            <a:pPr marL="0" indent="0">
              <a:buNone/>
            </a:pPr>
            <a:r>
              <a:rPr lang="fr-CH" sz="1600" dirty="0" smtClean="0"/>
              <a:t>              </a:t>
            </a:r>
            <a:r>
              <a:rPr lang="fr-CH" sz="1600" i="1" dirty="0" smtClean="0"/>
              <a:t>( Global, </a:t>
            </a:r>
            <a:r>
              <a:rPr lang="fr-CH" sz="1600" i="1" dirty="0" err="1" smtClean="0"/>
              <a:t>Regional</a:t>
            </a:r>
            <a:r>
              <a:rPr lang="fr-CH" sz="1600" i="1" dirty="0" smtClean="0"/>
              <a:t>, National, </a:t>
            </a:r>
            <a:r>
              <a:rPr lang="fr-CH" sz="1600" i="1" dirty="0" err="1" smtClean="0"/>
              <a:t>Monthly</a:t>
            </a:r>
            <a:r>
              <a:rPr lang="fr-CH" sz="1600" i="1" dirty="0" smtClean="0"/>
              <a:t>, </a:t>
            </a:r>
            <a:r>
              <a:rPr lang="fr-CH" sz="1600" i="1" dirty="0" err="1" smtClean="0"/>
              <a:t>Seasonal</a:t>
            </a:r>
            <a:r>
              <a:rPr lang="fr-CH" sz="1600" i="1" dirty="0" smtClean="0"/>
              <a:t>, </a:t>
            </a:r>
            <a:r>
              <a:rPr lang="fr-CH" sz="1600" i="1" dirty="0" err="1" smtClean="0"/>
              <a:t>Annual</a:t>
            </a:r>
            <a:r>
              <a:rPr lang="fr-CH" sz="1600" i="1" dirty="0" smtClean="0"/>
              <a:t>, Multi-</a:t>
            </a:r>
            <a:r>
              <a:rPr lang="fr-CH" sz="1600" i="1" dirty="0" err="1" smtClean="0"/>
              <a:t>year</a:t>
            </a:r>
            <a:r>
              <a:rPr lang="fr-CH" sz="1600" i="1" dirty="0" smtClean="0"/>
              <a:t>)  </a:t>
            </a:r>
          </a:p>
          <a:p>
            <a:r>
              <a:rPr lang="fr-CH" dirty="0" err="1" smtClean="0"/>
              <a:t>Ensure</a:t>
            </a:r>
            <a:r>
              <a:rPr lang="fr-CH" dirty="0" smtClean="0"/>
              <a:t> </a:t>
            </a:r>
            <a:r>
              <a:rPr lang="fr-CH" dirty="0" err="1"/>
              <a:t>a</a:t>
            </a:r>
            <a:r>
              <a:rPr lang="fr-CH" dirty="0" err="1" smtClean="0"/>
              <a:t>uthoritative</a:t>
            </a:r>
            <a:r>
              <a:rPr lang="fr-CH" dirty="0" smtClean="0"/>
              <a:t> nature and content of the </a:t>
            </a:r>
            <a:r>
              <a:rPr lang="fr-CH" dirty="0" err="1" smtClean="0"/>
              <a:t>summaries</a:t>
            </a:r>
            <a:r>
              <a:rPr lang="fr-CH" dirty="0" smtClean="0"/>
              <a:t>, </a:t>
            </a:r>
            <a:r>
              <a:rPr lang="fr-CH" sz="1800" i="1" dirty="0" smtClean="0"/>
              <a:t>best </a:t>
            </a:r>
            <a:r>
              <a:rPr lang="fr-CH" sz="1800" i="1" dirty="0" err="1" smtClean="0"/>
              <a:t>available</a:t>
            </a:r>
            <a:r>
              <a:rPr lang="fr-CH" sz="1800" i="1" dirty="0" smtClean="0"/>
              <a:t> data, </a:t>
            </a:r>
            <a:r>
              <a:rPr lang="fr-CH" sz="1800" i="1" dirty="0" err="1" smtClean="0"/>
              <a:t>peer-reviewed</a:t>
            </a:r>
            <a:r>
              <a:rPr lang="fr-CH" sz="1800" i="1" dirty="0" smtClean="0"/>
              <a:t> </a:t>
            </a:r>
            <a:r>
              <a:rPr lang="fr-CH" sz="1800" i="1" dirty="0" err="1" smtClean="0"/>
              <a:t>analysis</a:t>
            </a:r>
            <a:r>
              <a:rPr lang="fr-CH" sz="1800" i="1" dirty="0" smtClean="0"/>
              <a:t>, </a:t>
            </a:r>
            <a:r>
              <a:rPr lang="fr-CH" sz="1800" i="1" dirty="0" err="1" smtClean="0"/>
              <a:t>quality</a:t>
            </a:r>
            <a:r>
              <a:rPr lang="fr-CH" sz="1800" i="1" dirty="0" smtClean="0"/>
              <a:t>- </a:t>
            </a:r>
            <a:r>
              <a:rPr lang="fr-CH" sz="1800" i="1" dirty="0" err="1" smtClean="0"/>
              <a:t>checked</a:t>
            </a:r>
            <a:r>
              <a:rPr lang="fr-CH" sz="1800" i="1" dirty="0" smtClean="0"/>
              <a:t> </a:t>
            </a:r>
            <a:r>
              <a:rPr lang="fr-CH" sz="1800" i="1" dirty="0" err="1" smtClean="0"/>
              <a:t>products</a:t>
            </a:r>
            <a:r>
              <a:rPr lang="fr-CH" sz="1800" i="1" dirty="0" smtClean="0"/>
              <a:t>,  </a:t>
            </a:r>
            <a:r>
              <a:rPr lang="fr-CH" sz="1800" i="1" dirty="0" err="1" smtClean="0"/>
              <a:t>uncertainty</a:t>
            </a:r>
            <a:r>
              <a:rPr lang="fr-CH" sz="1800" i="1" dirty="0" smtClean="0"/>
              <a:t> </a:t>
            </a:r>
            <a:r>
              <a:rPr lang="fr-CH" sz="1800" i="1" dirty="0" err="1" smtClean="0"/>
              <a:t>estimates</a:t>
            </a:r>
            <a:r>
              <a:rPr lang="fr-CH" sz="1800" i="1" dirty="0" smtClean="0"/>
              <a:t>, </a:t>
            </a:r>
          </a:p>
          <a:p>
            <a:r>
              <a:rPr lang="fr-CH" dirty="0" err="1" smtClean="0"/>
              <a:t>Complement</a:t>
            </a:r>
            <a:r>
              <a:rPr lang="fr-CH" dirty="0" smtClean="0"/>
              <a:t> the longer cycle updates of  the IPCC </a:t>
            </a:r>
            <a:r>
              <a:rPr lang="fr-CH" dirty="0" err="1"/>
              <a:t>C</a:t>
            </a:r>
            <a:r>
              <a:rPr lang="fr-CH" dirty="0" err="1" smtClean="0"/>
              <a:t>limate</a:t>
            </a:r>
            <a:r>
              <a:rPr lang="fr-CH" dirty="0" smtClean="0"/>
              <a:t> </a:t>
            </a:r>
            <a:r>
              <a:rPr lang="fr-CH" dirty="0" err="1" smtClean="0"/>
              <a:t>Assessment</a:t>
            </a:r>
            <a:r>
              <a:rPr lang="fr-CH" dirty="0" smtClean="0"/>
              <a:t>  reports</a:t>
            </a:r>
          </a:p>
          <a:p>
            <a:r>
              <a:rPr lang="fr-CH" dirty="0" err="1" smtClean="0"/>
              <a:t>Provide</a:t>
            </a:r>
            <a:r>
              <a:rPr lang="fr-CH" dirty="0" smtClean="0"/>
              <a:t> </a:t>
            </a:r>
            <a:r>
              <a:rPr lang="fr-CH" dirty="0" err="1" smtClean="0"/>
              <a:t>special</a:t>
            </a:r>
            <a:r>
              <a:rPr lang="fr-CH" dirty="0" smtClean="0"/>
              <a:t> </a:t>
            </a:r>
            <a:r>
              <a:rPr lang="fr-CH" dirty="0" err="1" smtClean="0"/>
              <a:t>assessment</a:t>
            </a:r>
            <a:r>
              <a:rPr lang="fr-CH" dirty="0" smtClean="0"/>
              <a:t> reports </a:t>
            </a:r>
            <a:r>
              <a:rPr lang="fr-CH" dirty="0" err="1" smtClean="0"/>
              <a:t>when</a:t>
            </a:r>
            <a:r>
              <a:rPr lang="fr-CH" dirty="0" smtClean="0"/>
              <a:t> </a:t>
            </a:r>
            <a:r>
              <a:rPr lang="fr-CH" dirty="0" err="1" smtClean="0"/>
              <a:t>appropriate</a:t>
            </a:r>
            <a:r>
              <a:rPr lang="fr-CH" dirty="0" smtClean="0"/>
              <a:t> </a:t>
            </a:r>
            <a:endParaRPr lang="en-US" dirty="0"/>
          </a:p>
        </p:txBody>
      </p:sp>
      <p:sp>
        <p:nvSpPr>
          <p:cNvPr id="4" name="Slide Number Placeholder 3"/>
          <p:cNvSpPr>
            <a:spLocks noGrp="1"/>
          </p:cNvSpPr>
          <p:nvPr>
            <p:ph type="sldNum" sz="quarter" idx="12"/>
          </p:nvPr>
        </p:nvSpPr>
        <p:spPr/>
        <p:txBody>
          <a:bodyPr/>
          <a:lstStyle/>
          <a:p>
            <a:fld id="{9259AF2F-52C6-9B46-B8B2-0579234AE62E}" type="slidenum">
              <a:rPr lang="en-US" smtClean="0"/>
              <a:t>3</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4260312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sz="3200" b="1" dirty="0" err="1" smtClean="0"/>
              <a:t>Examples</a:t>
            </a:r>
            <a:r>
              <a:rPr lang="fr-CH" sz="3200" b="1" dirty="0" smtClean="0"/>
              <a:t> of Publications</a:t>
            </a:r>
            <a:endParaRPr lang="en-US" sz="3200" b="1" dirty="0"/>
          </a:p>
        </p:txBody>
      </p:sp>
      <p:sp>
        <p:nvSpPr>
          <p:cNvPr id="3" name="Content Placeholder 2"/>
          <p:cNvSpPr>
            <a:spLocks noGrp="1"/>
          </p:cNvSpPr>
          <p:nvPr>
            <p:ph idx="1"/>
          </p:nvPr>
        </p:nvSpPr>
        <p:spPr>
          <a:xfrm>
            <a:off x="230819" y="1600200"/>
            <a:ext cx="8717872" cy="4525963"/>
          </a:xfrm>
        </p:spPr>
        <p:txBody>
          <a:bodyPr/>
          <a:lstStyle/>
          <a:p>
            <a:r>
              <a:rPr lang="fr-CH" dirty="0" err="1" smtClean="0"/>
              <a:t>Annual</a:t>
            </a:r>
            <a:r>
              <a:rPr lang="fr-CH" dirty="0" smtClean="0"/>
              <a:t> </a:t>
            </a:r>
            <a:r>
              <a:rPr lang="fr-CH" dirty="0" err="1" smtClean="0"/>
              <a:t>Statements</a:t>
            </a:r>
            <a:r>
              <a:rPr lang="fr-CH" dirty="0" smtClean="0"/>
              <a:t> on the State of the global </a:t>
            </a:r>
            <a:r>
              <a:rPr lang="fr-CH" dirty="0" err="1" smtClean="0"/>
              <a:t>climate</a:t>
            </a:r>
            <a:r>
              <a:rPr lang="fr-CH" dirty="0" smtClean="0"/>
              <a:t>, </a:t>
            </a:r>
            <a:r>
              <a:rPr lang="fr-CH" sz="1800" i="1" dirty="0" err="1" smtClean="0"/>
              <a:t>published</a:t>
            </a:r>
            <a:r>
              <a:rPr lang="fr-CH" sz="1800" i="1" dirty="0" smtClean="0"/>
              <a:t> </a:t>
            </a:r>
            <a:r>
              <a:rPr lang="fr-CH" sz="1800" i="1" dirty="0" err="1" smtClean="0"/>
              <a:t>since</a:t>
            </a:r>
            <a:r>
              <a:rPr lang="fr-CH" sz="1800" i="1" dirty="0" smtClean="0"/>
              <a:t> 1993, last </a:t>
            </a:r>
            <a:r>
              <a:rPr lang="fr-CH" sz="1800" i="1" dirty="0" err="1" smtClean="0"/>
              <a:t>edition</a:t>
            </a:r>
            <a:r>
              <a:rPr lang="fr-CH" sz="1800" i="1" dirty="0" smtClean="0"/>
              <a:t> on the State of the global </a:t>
            </a:r>
            <a:r>
              <a:rPr lang="fr-CH" sz="1800" i="1" dirty="0" err="1" smtClean="0"/>
              <a:t>Climate</a:t>
            </a:r>
            <a:r>
              <a:rPr lang="fr-CH" sz="1800" i="1" dirty="0" smtClean="0"/>
              <a:t> in 2016 </a:t>
            </a:r>
            <a:r>
              <a:rPr lang="fr-CH" sz="1800" i="1" dirty="0" err="1" smtClean="0"/>
              <a:t>published</a:t>
            </a:r>
            <a:r>
              <a:rPr lang="fr-CH" sz="1800" i="1" dirty="0" smtClean="0"/>
              <a:t> in  March 2017</a:t>
            </a:r>
          </a:p>
          <a:p>
            <a:r>
              <a:rPr lang="fr-CH" dirty="0" smtClean="0"/>
              <a:t>Global </a:t>
            </a:r>
            <a:r>
              <a:rPr lang="fr-CH" dirty="0" err="1" smtClean="0"/>
              <a:t>Climate</a:t>
            </a:r>
            <a:r>
              <a:rPr lang="fr-CH" dirty="0" smtClean="0"/>
              <a:t>; 2011-2015, </a:t>
            </a:r>
            <a:r>
              <a:rPr lang="fr-CH" sz="1600" i="1" dirty="0" err="1" smtClean="0"/>
              <a:t>published</a:t>
            </a:r>
            <a:r>
              <a:rPr lang="fr-CH" sz="1600" i="1" dirty="0" smtClean="0"/>
              <a:t> in </a:t>
            </a:r>
            <a:r>
              <a:rPr lang="fr-CH" sz="1600" i="1" dirty="0" err="1" smtClean="0"/>
              <a:t>November</a:t>
            </a:r>
            <a:r>
              <a:rPr lang="fr-CH" sz="1600" i="1" dirty="0" smtClean="0"/>
              <a:t> 2016</a:t>
            </a:r>
          </a:p>
          <a:p>
            <a:r>
              <a:rPr lang="fr-CH" dirty="0" smtClean="0"/>
              <a:t>Global  </a:t>
            </a:r>
            <a:r>
              <a:rPr lang="fr-CH" dirty="0" err="1" smtClean="0"/>
              <a:t>Climate</a:t>
            </a:r>
            <a:r>
              <a:rPr lang="fr-CH" dirty="0" smtClean="0"/>
              <a:t>; 2001-2010, </a:t>
            </a:r>
            <a:r>
              <a:rPr lang="fr-CH" sz="1600" i="1" dirty="0" err="1" smtClean="0"/>
              <a:t>published</a:t>
            </a:r>
            <a:r>
              <a:rPr lang="fr-CH" sz="1600" i="1" dirty="0" smtClean="0"/>
              <a:t> in July 2013</a:t>
            </a:r>
          </a:p>
          <a:p>
            <a:r>
              <a:rPr lang="fr-CH" dirty="0" err="1" smtClean="0"/>
              <a:t>Special</a:t>
            </a:r>
            <a:r>
              <a:rPr lang="fr-CH" dirty="0" smtClean="0"/>
              <a:t> reports on </a:t>
            </a:r>
            <a:r>
              <a:rPr lang="fr-CH" dirty="0" err="1"/>
              <a:t>e</a:t>
            </a:r>
            <a:r>
              <a:rPr lang="fr-CH" dirty="0" err="1" smtClean="0"/>
              <a:t>xtreme</a:t>
            </a:r>
            <a:r>
              <a:rPr lang="fr-CH" dirty="0" smtClean="0"/>
              <a:t> conditions in the </a:t>
            </a:r>
            <a:r>
              <a:rPr lang="fr-CH" dirty="0" err="1" smtClean="0"/>
              <a:t>Northern</a:t>
            </a:r>
            <a:r>
              <a:rPr lang="fr-CH" dirty="0" smtClean="0"/>
              <a:t> </a:t>
            </a:r>
            <a:r>
              <a:rPr lang="fr-CH" dirty="0" err="1" smtClean="0"/>
              <a:t>Hemisphere</a:t>
            </a:r>
            <a:r>
              <a:rPr lang="fr-CH" dirty="0" smtClean="0"/>
              <a:t> , </a:t>
            </a:r>
            <a:r>
              <a:rPr lang="fr-CH" sz="1600" dirty="0" err="1" smtClean="0"/>
              <a:t>published</a:t>
            </a:r>
            <a:r>
              <a:rPr lang="fr-CH" sz="1600" dirty="0" smtClean="0"/>
              <a:t>  in 2010 and 2012</a:t>
            </a:r>
          </a:p>
        </p:txBody>
      </p:sp>
      <p:sp>
        <p:nvSpPr>
          <p:cNvPr id="4" name="Slide Number Placeholder 3"/>
          <p:cNvSpPr>
            <a:spLocks noGrp="1"/>
          </p:cNvSpPr>
          <p:nvPr>
            <p:ph type="sldNum" sz="quarter" idx="12"/>
          </p:nvPr>
        </p:nvSpPr>
        <p:spPr/>
        <p:txBody>
          <a:bodyPr/>
          <a:lstStyle/>
          <a:p>
            <a:fld id="{9259AF2F-52C6-9B46-B8B2-0579234AE62E}" type="slidenum">
              <a:rPr lang="en-US" smtClean="0"/>
              <a:t>4</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868415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sz="3200" b="1" dirty="0" err="1" smtClean="0"/>
              <a:t>Climate</a:t>
            </a:r>
            <a:r>
              <a:rPr lang="fr-CH" sz="3200" b="1" dirty="0" smtClean="0"/>
              <a:t> </a:t>
            </a:r>
            <a:r>
              <a:rPr lang="fr-CH" sz="3200" b="1" dirty="0" err="1" smtClean="0"/>
              <a:t>indicators</a:t>
            </a:r>
            <a:r>
              <a:rPr lang="fr-CH" sz="3200" b="1" dirty="0" smtClean="0"/>
              <a:t> in the WMO </a:t>
            </a:r>
            <a:r>
              <a:rPr lang="fr-CH" sz="3200" b="1" dirty="0" err="1" smtClean="0"/>
              <a:t>Statment</a:t>
            </a:r>
            <a:r>
              <a:rPr lang="fr-CH" sz="3200" b="1" dirty="0" smtClean="0"/>
              <a:t> on the State of the Global </a:t>
            </a:r>
            <a:r>
              <a:rPr lang="fr-CH" sz="3200" b="1" dirty="0" err="1" smtClean="0"/>
              <a:t>Climate</a:t>
            </a:r>
            <a:r>
              <a:rPr lang="fr-CH" sz="3200" b="1" dirty="0" smtClean="0"/>
              <a:t> </a:t>
            </a:r>
            <a:endParaRPr lang="en-US" sz="3200" b="1" dirty="0"/>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GB" dirty="0"/>
              <a:t>Global Temperature including global assessment and by </a:t>
            </a:r>
            <a:r>
              <a:rPr lang="en-GB" dirty="0" smtClean="0"/>
              <a:t>continents</a:t>
            </a:r>
          </a:p>
          <a:p>
            <a:pPr lvl="1">
              <a:buFont typeface="Arial" panose="020B0604020202020204" pitchFamily="34" charset="0"/>
              <a:buChar char="•"/>
            </a:pPr>
            <a:r>
              <a:rPr lang="en-GB" dirty="0" smtClean="0"/>
              <a:t>Cryosphere</a:t>
            </a:r>
            <a:r>
              <a:rPr lang="en-GB" dirty="0"/>
              <a:t>, </a:t>
            </a:r>
            <a:endParaRPr lang="en-GB" dirty="0" smtClean="0"/>
          </a:p>
          <a:p>
            <a:pPr lvl="1">
              <a:buFont typeface="Arial" panose="020B0604020202020204" pitchFamily="34" charset="0"/>
              <a:buChar char="•"/>
            </a:pPr>
            <a:r>
              <a:rPr lang="en-GB" dirty="0" smtClean="0"/>
              <a:t>Global </a:t>
            </a:r>
            <a:r>
              <a:rPr lang="en-GB" dirty="0"/>
              <a:t>Precipitation, </a:t>
            </a:r>
            <a:endParaRPr lang="en-GB" dirty="0" smtClean="0"/>
          </a:p>
          <a:p>
            <a:pPr lvl="1">
              <a:buFont typeface="Arial" panose="020B0604020202020204" pitchFamily="34" charset="0"/>
              <a:buChar char="•"/>
            </a:pPr>
            <a:r>
              <a:rPr lang="en-GB" dirty="0" smtClean="0"/>
              <a:t>Seal </a:t>
            </a:r>
            <a:r>
              <a:rPr lang="en-GB" dirty="0"/>
              <a:t>levels, </a:t>
            </a:r>
            <a:endParaRPr lang="en-GB" dirty="0" smtClean="0"/>
          </a:p>
          <a:p>
            <a:pPr lvl="1">
              <a:buFont typeface="Arial" panose="020B0604020202020204" pitchFamily="34" charset="0"/>
              <a:buChar char="•"/>
            </a:pPr>
            <a:r>
              <a:rPr lang="en-GB" dirty="0" smtClean="0"/>
              <a:t>Green </a:t>
            </a:r>
            <a:r>
              <a:rPr lang="en-GB" dirty="0"/>
              <a:t>House </a:t>
            </a:r>
            <a:r>
              <a:rPr lang="en-GB" dirty="0" smtClean="0"/>
              <a:t>gases,</a:t>
            </a:r>
          </a:p>
          <a:p>
            <a:pPr lvl="1">
              <a:buFont typeface="Arial" panose="020B0604020202020204" pitchFamily="34" charset="0"/>
              <a:buChar char="•"/>
            </a:pPr>
            <a:r>
              <a:rPr lang="en-GB" dirty="0" smtClean="0"/>
              <a:t>Extreme </a:t>
            </a:r>
            <a:r>
              <a:rPr lang="en-GB" dirty="0"/>
              <a:t>events</a:t>
            </a:r>
            <a:r>
              <a:rPr lang="en-GB" dirty="0" smtClean="0"/>
              <a:t>,</a:t>
            </a:r>
          </a:p>
          <a:p>
            <a:pPr lvl="1">
              <a:buFont typeface="Arial" panose="020B0604020202020204" pitchFamily="34" charset="0"/>
              <a:buChar char="•"/>
            </a:pPr>
            <a:r>
              <a:rPr lang="en-GB" dirty="0" smtClean="0"/>
              <a:t>Impacts </a:t>
            </a:r>
            <a:endParaRPr lang="en-US" dirty="0"/>
          </a:p>
        </p:txBody>
      </p:sp>
      <p:sp>
        <p:nvSpPr>
          <p:cNvPr id="4" name="Slide Number Placeholder 3"/>
          <p:cNvSpPr>
            <a:spLocks noGrp="1"/>
          </p:cNvSpPr>
          <p:nvPr>
            <p:ph type="sldNum" sz="quarter" idx="12"/>
          </p:nvPr>
        </p:nvSpPr>
        <p:spPr/>
        <p:txBody>
          <a:bodyPr/>
          <a:lstStyle/>
          <a:p>
            <a:fld id="{9259AF2F-52C6-9B46-B8B2-0579234AE62E}" type="slidenum">
              <a:rPr lang="en-US" smtClean="0"/>
              <a:t>5</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18454819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71099571"/>
              </p:ext>
            </p:extLst>
          </p:nvPr>
        </p:nvGraphicFramePr>
        <p:xfrm>
          <a:off x="-1395412" y="-1359694"/>
          <a:ext cx="11934825" cy="9577389"/>
        </p:xfrm>
        <a:graphic>
          <a:graphicData uri="http://schemas.openxmlformats.org/drawingml/2006/chart">
            <c:chart xmlns:c="http://schemas.openxmlformats.org/drawingml/2006/chart" xmlns:r="http://schemas.openxmlformats.org/officeDocument/2006/relationships" r:id="rId2"/>
          </a:graphicData>
        </a:graphic>
      </p:graphicFrame>
      <p:sp>
        <p:nvSpPr>
          <p:cNvPr id="3" name="Slide Number Placeholder 2"/>
          <p:cNvSpPr>
            <a:spLocks noGrp="1"/>
          </p:cNvSpPr>
          <p:nvPr>
            <p:ph type="sldNum" sz="quarter" idx="12"/>
          </p:nvPr>
        </p:nvSpPr>
        <p:spPr/>
        <p:txBody>
          <a:bodyPr/>
          <a:lstStyle/>
          <a:p>
            <a:fld id="{9259AF2F-52C6-9B46-B8B2-0579234AE62E}" type="slidenum">
              <a:rPr lang="en-US" smtClean="0"/>
              <a:t>6</a:t>
            </a:fld>
            <a:endParaRPr lang="en-US"/>
          </a:p>
        </p:txBody>
      </p:sp>
    </p:spTree>
    <p:extLst>
      <p:ext uri="{BB962C8B-B14F-4D97-AF65-F5344CB8AC3E}">
        <p14:creationId xmlns:p14="http://schemas.microsoft.com/office/powerpoint/2010/main" val="939843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3712"/>
            <a:ext cx="8229600" cy="622007"/>
          </a:xfrm>
        </p:spPr>
        <p:txBody>
          <a:bodyPr>
            <a:normAutofit fontScale="90000"/>
          </a:bodyPr>
          <a:lstStyle/>
          <a:p>
            <a:r>
              <a:rPr lang="en-US" b="1" dirty="0" smtClean="0"/>
              <a:t>Global temperature </a:t>
            </a:r>
            <a:r>
              <a:rPr lang="en-US" b="1" dirty="0" smtClean="0"/>
              <a:t>anomalies, 2016</a:t>
            </a:r>
            <a:endParaRPr lang="en-US"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867202"/>
            <a:ext cx="8594945" cy="5077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9259AF2F-52C6-9B46-B8B2-0579234AE62E}" type="slidenum">
              <a:rPr lang="en-US" smtClean="0"/>
              <a:t>7</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3247107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t>General </a:t>
            </a:r>
            <a:r>
              <a:rPr lang="en-GB" sz="3200" b="1" dirty="0" smtClean="0"/>
              <a:t>requirements </a:t>
            </a:r>
            <a:r>
              <a:rPr lang="en-GB" sz="3200" b="1" dirty="0"/>
              <a:t>for climate summaries</a:t>
            </a:r>
            <a:endParaRPr lang="en-US" sz="3200" dirty="0"/>
          </a:p>
        </p:txBody>
      </p:sp>
      <p:sp>
        <p:nvSpPr>
          <p:cNvPr id="3" name="Content Placeholder 2"/>
          <p:cNvSpPr>
            <a:spLocks noGrp="1"/>
          </p:cNvSpPr>
          <p:nvPr>
            <p:ph idx="1"/>
          </p:nvPr>
        </p:nvSpPr>
        <p:spPr/>
        <p:txBody>
          <a:bodyPr>
            <a:normAutofit lnSpcReduction="10000"/>
          </a:bodyPr>
          <a:lstStyle/>
          <a:p>
            <a:pPr marL="0" lvl="0" indent="0">
              <a:buNone/>
            </a:pPr>
            <a:r>
              <a:rPr lang="fr-CH" sz="2800" b="1" dirty="0" smtClean="0"/>
              <a:t>For  the </a:t>
            </a:r>
            <a:r>
              <a:rPr lang="fr-CH" sz="2800" b="1" dirty="0" err="1" smtClean="0"/>
              <a:t>underlying</a:t>
            </a:r>
            <a:r>
              <a:rPr lang="fr-CH" sz="2800" b="1" dirty="0" smtClean="0"/>
              <a:t> global data sets:  </a:t>
            </a:r>
            <a:endParaRPr lang="en-US" sz="2800" b="1" dirty="0"/>
          </a:p>
          <a:p>
            <a:pPr lvl="0"/>
            <a:r>
              <a:rPr lang="en-GB" sz="2800" dirty="0"/>
              <a:t>Based on peer-reviewed </a:t>
            </a:r>
            <a:r>
              <a:rPr lang="en-GB" sz="2800" dirty="0" smtClean="0"/>
              <a:t>methodologies, </a:t>
            </a:r>
            <a:endParaRPr lang="en-US" sz="2800" dirty="0"/>
          </a:p>
          <a:p>
            <a:pPr lvl="0"/>
            <a:r>
              <a:rPr lang="en-GB" sz="2800" dirty="0"/>
              <a:t>Traceability</a:t>
            </a:r>
            <a:r>
              <a:rPr lang="en-GB" sz="2800" dirty="0" smtClean="0"/>
              <a:t>,</a:t>
            </a:r>
          </a:p>
          <a:p>
            <a:pPr lvl="0"/>
            <a:r>
              <a:rPr lang="en-GB" sz="2800" dirty="0" smtClean="0"/>
              <a:t>Timeliness, </a:t>
            </a:r>
          </a:p>
          <a:p>
            <a:pPr lvl="0"/>
            <a:r>
              <a:rPr lang="en-GB" sz="2800" dirty="0" smtClean="0"/>
              <a:t>Easy access</a:t>
            </a:r>
            <a:endParaRPr lang="en-US" sz="2800" dirty="0"/>
          </a:p>
          <a:p>
            <a:pPr marL="0" lvl="0" indent="0">
              <a:buNone/>
            </a:pPr>
            <a:r>
              <a:rPr lang="en-GB" sz="2800" b="1" dirty="0" smtClean="0"/>
              <a:t>For the countries’ contribution:</a:t>
            </a:r>
          </a:p>
          <a:p>
            <a:pPr lvl="0">
              <a:buFont typeface="Arial" panose="020B0604020202020204" pitchFamily="34" charset="0"/>
              <a:buChar char="•"/>
            </a:pPr>
            <a:r>
              <a:rPr lang="en-GB" sz="2800" dirty="0" smtClean="0"/>
              <a:t>Based on consistent methodologies in reporting,</a:t>
            </a:r>
          </a:p>
          <a:p>
            <a:pPr lvl="0">
              <a:buFont typeface="Arial" panose="020B0604020202020204" pitchFamily="34" charset="0"/>
              <a:buChar char="•"/>
            </a:pPr>
            <a:r>
              <a:rPr lang="en-GB" sz="2800" dirty="0" smtClean="0"/>
              <a:t>Geographical  </a:t>
            </a:r>
            <a:r>
              <a:rPr lang="en-GB" sz="2800" dirty="0"/>
              <a:t>balance and </a:t>
            </a:r>
            <a:r>
              <a:rPr lang="en-GB" sz="2800" dirty="0" smtClean="0"/>
              <a:t>representativeness,</a:t>
            </a:r>
          </a:p>
          <a:p>
            <a:pPr lvl="0">
              <a:buFont typeface="Arial" panose="020B0604020202020204" pitchFamily="34" charset="0"/>
              <a:buChar char="•"/>
            </a:pPr>
            <a:r>
              <a:rPr lang="en-GB" sz="2800" dirty="0" smtClean="0"/>
              <a:t>Quality checked and verifiable  </a:t>
            </a:r>
            <a:endParaRPr lang="en-US" sz="2800" dirty="0"/>
          </a:p>
          <a:p>
            <a:pPr marL="0" indent="0">
              <a:buNone/>
            </a:pPr>
            <a:endParaRPr lang="en-US" dirty="0"/>
          </a:p>
        </p:txBody>
      </p:sp>
      <p:sp>
        <p:nvSpPr>
          <p:cNvPr id="4" name="Slide Number Placeholder 3"/>
          <p:cNvSpPr>
            <a:spLocks noGrp="1"/>
          </p:cNvSpPr>
          <p:nvPr>
            <p:ph type="sldNum" sz="quarter" idx="12"/>
          </p:nvPr>
        </p:nvSpPr>
        <p:spPr/>
        <p:txBody>
          <a:bodyPr/>
          <a:lstStyle/>
          <a:p>
            <a:fld id="{9259AF2F-52C6-9B46-B8B2-0579234AE62E}" type="slidenum">
              <a:rPr lang="en-US" smtClean="0"/>
              <a:t>8</a:t>
            </a:fld>
            <a:endParaRPr lang="en-US"/>
          </a:p>
        </p:txBody>
      </p:sp>
      <p:sp>
        <p:nvSpPr>
          <p:cNvPr id="5" name="TextBox 4"/>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8833424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sz="3200" b="1" dirty="0" smtClean="0"/>
              <a:t>New  data </a:t>
            </a:r>
            <a:r>
              <a:rPr lang="fr-CH" sz="3200" b="1" dirty="0" err="1" smtClean="0"/>
              <a:t>requirements</a:t>
            </a:r>
            <a:endParaRPr lang="en-US" sz="3200" b="1" dirty="0"/>
          </a:p>
        </p:txBody>
      </p:sp>
      <p:sp>
        <p:nvSpPr>
          <p:cNvPr id="4" name="Content Placeholder 3"/>
          <p:cNvSpPr>
            <a:spLocks noGrp="1"/>
          </p:cNvSpPr>
          <p:nvPr>
            <p:ph idx="1"/>
          </p:nvPr>
        </p:nvSpPr>
        <p:spPr/>
        <p:txBody>
          <a:bodyPr/>
          <a:lstStyle/>
          <a:p>
            <a:r>
              <a:rPr lang="fr-CH" dirty="0" smtClean="0"/>
              <a:t>World </a:t>
            </a:r>
            <a:r>
              <a:rPr lang="fr-CH" dirty="0" err="1" smtClean="0"/>
              <a:t>Weather</a:t>
            </a:r>
            <a:r>
              <a:rPr lang="fr-CH" dirty="0" smtClean="0"/>
              <a:t> Records</a:t>
            </a:r>
          </a:p>
          <a:p>
            <a:r>
              <a:rPr lang="fr-CH" dirty="0" err="1" smtClean="0"/>
              <a:t>Climatological</a:t>
            </a:r>
            <a:r>
              <a:rPr lang="fr-CH" dirty="0" smtClean="0"/>
              <a:t> Standard </a:t>
            </a:r>
            <a:r>
              <a:rPr lang="fr-CH" dirty="0" err="1" smtClean="0"/>
              <a:t>Normals</a:t>
            </a:r>
            <a:endParaRPr lang="en-US" dirty="0" smtClean="0"/>
          </a:p>
          <a:p>
            <a:r>
              <a:rPr lang="fr-CH" dirty="0" smtClean="0"/>
              <a:t>Daily </a:t>
            </a:r>
            <a:r>
              <a:rPr lang="fr-CH" dirty="0" err="1" smtClean="0"/>
              <a:t>climate</a:t>
            </a:r>
            <a:r>
              <a:rPr lang="fr-CH" dirty="0" smtClean="0"/>
              <a:t> </a:t>
            </a:r>
            <a:r>
              <a:rPr lang="fr-CH" dirty="0" err="1" smtClean="0"/>
              <a:t>extremes</a:t>
            </a:r>
            <a:endParaRPr lang="fr-CH" dirty="0" smtClean="0"/>
          </a:p>
          <a:p>
            <a:r>
              <a:rPr lang="fr-CH" dirty="0" smtClean="0"/>
              <a:t>National </a:t>
            </a:r>
            <a:r>
              <a:rPr lang="fr-CH" dirty="0" err="1" smtClean="0"/>
              <a:t>Climate</a:t>
            </a:r>
            <a:r>
              <a:rPr lang="fr-CH" dirty="0" smtClean="0"/>
              <a:t> Monitoring </a:t>
            </a:r>
            <a:r>
              <a:rPr lang="fr-CH" dirty="0" err="1" smtClean="0"/>
              <a:t>Products</a:t>
            </a:r>
            <a:endParaRPr lang="fr-CH" dirty="0" smtClean="0"/>
          </a:p>
          <a:p>
            <a:r>
              <a:rPr lang="fr-CH" dirty="0" err="1" smtClean="0"/>
              <a:t>Reporting</a:t>
            </a:r>
            <a:r>
              <a:rPr lang="fr-CH" dirty="0" smtClean="0"/>
              <a:t> </a:t>
            </a:r>
            <a:r>
              <a:rPr lang="fr-CH" dirty="0" err="1" smtClean="0"/>
              <a:t>wide</a:t>
            </a:r>
            <a:r>
              <a:rPr lang="fr-CH" dirty="0" smtClean="0"/>
              <a:t>-area </a:t>
            </a:r>
            <a:r>
              <a:rPr lang="fr-CH" dirty="0" err="1" smtClean="0"/>
              <a:t>extreme</a:t>
            </a:r>
            <a:r>
              <a:rPr lang="fr-CH" dirty="0" smtClean="0"/>
              <a:t> </a:t>
            </a:r>
            <a:r>
              <a:rPr lang="fr-CH" dirty="0" err="1" smtClean="0"/>
              <a:t>events</a:t>
            </a:r>
            <a:r>
              <a:rPr lang="fr-CH" dirty="0" smtClean="0"/>
              <a:t>  </a:t>
            </a:r>
          </a:p>
        </p:txBody>
      </p:sp>
      <p:sp>
        <p:nvSpPr>
          <p:cNvPr id="5" name="Slide Number Placeholder 4"/>
          <p:cNvSpPr>
            <a:spLocks noGrp="1"/>
          </p:cNvSpPr>
          <p:nvPr>
            <p:ph type="sldNum" sz="quarter" idx="12"/>
          </p:nvPr>
        </p:nvSpPr>
        <p:spPr/>
        <p:txBody>
          <a:bodyPr/>
          <a:lstStyle/>
          <a:p>
            <a:fld id="{9259AF2F-52C6-9B46-B8B2-0579234AE62E}" type="slidenum">
              <a:rPr lang="en-US" smtClean="0"/>
              <a:t>9</a:t>
            </a:fld>
            <a:endParaRPr lang="en-US"/>
          </a:p>
        </p:txBody>
      </p:sp>
      <p:sp>
        <p:nvSpPr>
          <p:cNvPr id="7" name="TextBox 6"/>
          <p:cNvSpPr txBox="1"/>
          <p:nvPr/>
        </p:nvSpPr>
        <p:spPr>
          <a:xfrm>
            <a:off x="194612" y="6622848"/>
            <a:ext cx="4413388" cy="261610"/>
          </a:xfrm>
          <a:prstGeom prst="rect">
            <a:avLst/>
          </a:prstGeom>
          <a:noFill/>
        </p:spPr>
        <p:txBody>
          <a:bodyPr wrap="none" rtlCol="0">
            <a:spAutoFit/>
          </a:bodyPr>
          <a:lstStyle/>
          <a:p>
            <a:r>
              <a:rPr lang="fr-CH" sz="1100" dirty="0" smtClean="0">
                <a:solidFill>
                  <a:schemeClr val="tx2"/>
                </a:solidFill>
              </a:rPr>
              <a:t>WMO Workshop on Information Management, Geneva, 2-4 </a:t>
            </a:r>
            <a:r>
              <a:rPr lang="fr-CH" sz="1100" dirty="0" err="1" smtClean="0">
                <a:solidFill>
                  <a:schemeClr val="tx2"/>
                </a:solidFill>
              </a:rPr>
              <a:t>October</a:t>
            </a:r>
            <a:r>
              <a:rPr lang="fr-CH" sz="1100" dirty="0" smtClean="0">
                <a:solidFill>
                  <a:schemeClr val="tx2"/>
                </a:solidFill>
              </a:rPr>
              <a:t> 2017</a:t>
            </a:r>
            <a:endParaRPr lang="en-US" sz="1100" dirty="0">
              <a:solidFill>
                <a:schemeClr val="tx2"/>
              </a:solidFill>
            </a:endParaRPr>
          </a:p>
        </p:txBody>
      </p:sp>
    </p:spTree>
    <p:extLst>
      <p:ext uri="{BB962C8B-B14F-4D97-AF65-F5344CB8AC3E}">
        <p14:creationId xmlns:p14="http://schemas.microsoft.com/office/powerpoint/2010/main" val="171123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WMO_WHIT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WMO_WHITE_Powerpoint_en_fr</Template>
  <TotalTime>759</TotalTime>
  <Words>1068</Words>
  <Application>Microsoft Office PowerPoint</Application>
  <PresentationFormat>On-screen Show (4:3)</PresentationFormat>
  <Paragraphs>151</Paragraphs>
  <Slides>18</Slides>
  <Notes>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WMO_WHITE_Powerpoint_en_fr</vt:lpstr>
      <vt:lpstr>PowerPoint Presentation</vt:lpstr>
      <vt:lpstr>Content</vt:lpstr>
      <vt:lpstr>The need for globally coordinated climate summaries</vt:lpstr>
      <vt:lpstr>Examples of Publications</vt:lpstr>
      <vt:lpstr>Climate indicators in the WMO Statment on the State of the Global Climate </vt:lpstr>
      <vt:lpstr>PowerPoint Presentation</vt:lpstr>
      <vt:lpstr>Global temperature anomalies, 2016</vt:lpstr>
      <vt:lpstr>General requirements for climate summaries</vt:lpstr>
      <vt:lpstr>New  data requirements</vt:lpstr>
      <vt:lpstr>PowerPoint Presentation</vt:lpstr>
      <vt:lpstr>PowerPoint Presentation</vt:lpstr>
      <vt:lpstr>Reporting Daily Climate extremes s via Monthly CLIMAT Messages</vt:lpstr>
      <vt:lpstr>PowerPoint Presentation</vt:lpstr>
      <vt:lpstr>National Climate Monitoring Products (NCMPs)</vt:lpstr>
      <vt:lpstr>PowerPoint Presentation</vt:lpstr>
      <vt:lpstr>Information Management Requirements</vt:lpstr>
      <vt:lpstr>Concluding Remarks</vt:lpstr>
      <vt:lpstr>PowerPoint Presentation</vt:lpstr>
    </vt:vector>
  </TitlesOfParts>
  <Company>World Meteorological 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Stefano Belfiore</dc:creator>
  <cp:lastModifiedBy>Omar Baddour</cp:lastModifiedBy>
  <cp:revision>40</cp:revision>
  <cp:lastPrinted>2016-10-20T07:26:35Z</cp:lastPrinted>
  <dcterms:created xsi:type="dcterms:W3CDTF">2016-10-19T12:06:31Z</dcterms:created>
  <dcterms:modified xsi:type="dcterms:W3CDTF">2017-10-01T21:05:11Z</dcterms:modified>
</cp:coreProperties>
</file>